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ABADC2"/>
        </a:solidFill>
        <a:effectLst/>
        <a:uFillTx/>
        <a:latin typeface="Consolas"/>
        <a:ea typeface="Consolas"/>
        <a:cs typeface="Consolas"/>
        <a:sym typeface="Consola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ABADC2"/>
        </a:solidFill>
        <a:effectLst/>
        <a:uFillTx/>
        <a:latin typeface="Consolas"/>
        <a:ea typeface="Consolas"/>
        <a:cs typeface="Consolas"/>
        <a:sym typeface="Consola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ABADC2"/>
        </a:solidFill>
        <a:effectLst/>
        <a:uFillTx/>
        <a:latin typeface="Consolas"/>
        <a:ea typeface="Consolas"/>
        <a:cs typeface="Consolas"/>
        <a:sym typeface="Consola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ABADC2"/>
        </a:solidFill>
        <a:effectLst/>
        <a:uFillTx/>
        <a:latin typeface="Consolas"/>
        <a:ea typeface="Consolas"/>
        <a:cs typeface="Consolas"/>
        <a:sym typeface="Consola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ABADC2"/>
        </a:solidFill>
        <a:effectLst/>
        <a:uFillTx/>
        <a:latin typeface="Consolas"/>
        <a:ea typeface="Consolas"/>
        <a:cs typeface="Consolas"/>
        <a:sym typeface="Consola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ABADC2"/>
        </a:solidFill>
        <a:effectLst/>
        <a:uFillTx/>
        <a:latin typeface="Consolas"/>
        <a:ea typeface="Consolas"/>
        <a:cs typeface="Consolas"/>
        <a:sym typeface="Consola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ABADC2"/>
        </a:solidFill>
        <a:effectLst/>
        <a:uFillTx/>
        <a:latin typeface="Consolas"/>
        <a:ea typeface="Consolas"/>
        <a:cs typeface="Consolas"/>
        <a:sym typeface="Consola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ABADC2"/>
        </a:solidFill>
        <a:effectLst/>
        <a:uFillTx/>
        <a:latin typeface="Consolas"/>
        <a:ea typeface="Consolas"/>
        <a:cs typeface="Consolas"/>
        <a:sym typeface="Consola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ABADC2"/>
        </a:solidFill>
        <a:effectLst/>
        <a:uFillTx/>
        <a:latin typeface="Consolas"/>
        <a:ea typeface="Consolas"/>
        <a:cs typeface="Consolas"/>
        <a:sym typeface="Consola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4"/>
  </p:normalViewPr>
  <p:slideViewPr>
    <p:cSldViewPr snapToGrid="0" snapToObjects="1">
      <p:cViewPr varScale="1">
        <p:scale>
          <a:sx n="53" d="100"/>
          <a:sy n="53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71635" y="11525250"/>
            <a:ext cx="431205" cy="431801"/>
          </a:xfrm>
          <a:prstGeom prst="rect">
            <a:avLst/>
          </a:prstGeom>
        </p:spPr>
        <p:txBody>
          <a:bodyPr wrap="none"/>
          <a:lstStyle>
            <a:lvl1pPr>
              <a:defRPr sz="2400" b="0" cap="none" spc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_line.png" descr="bg_line.png"/>
          <p:cNvPicPr>
            <a:picLocks noChangeAspect="1"/>
          </p:cNvPicPr>
          <p:nvPr/>
        </p:nvPicPr>
        <p:blipFill>
          <a:blip r:embed="rId4">
            <a:alphaModFix amt="1021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1624351" y="3063333"/>
            <a:ext cx="10226037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1670496" y="5413963"/>
            <a:ext cx="21043007" cy="66536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Rectángulo"/>
          <p:cNvSpPr/>
          <p:nvPr/>
        </p:nvSpPr>
        <p:spPr>
          <a:xfrm>
            <a:off x="-25400" y="-2183"/>
            <a:ext cx="24434799" cy="2176834"/>
          </a:xfrm>
          <a:prstGeom prst="rect">
            <a:avLst/>
          </a:prstGeom>
          <a:solidFill>
            <a:srgbClr val="1D1F3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Grupo"/>
          <p:cNvSpPr txBox="1"/>
          <p:nvPr/>
        </p:nvSpPr>
        <p:spPr>
          <a:xfrm>
            <a:off x="19191761" y="781451"/>
            <a:ext cx="2986025" cy="596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 b="1" cap="all">
                <a:solidFill>
                  <a:srgbClr val="1D1F3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Fusion THEME</a:t>
            </a:r>
          </a:p>
        </p:txBody>
      </p:sp>
      <p:sp>
        <p:nvSpPr>
          <p:cNvPr id="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19528" y="819533"/>
            <a:ext cx="607908" cy="508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ctr">
              <a:defRPr sz="2500" b="1" cap="all" spc="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VUE JS - THE ULTIMATE FRAMEWORK"/>
          <p:cNvSpPr txBox="1"/>
          <p:nvPr/>
        </p:nvSpPr>
        <p:spPr>
          <a:xfrm>
            <a:off x="901021" y="883051"/>
            <a:ext cx="5650511" cy="393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1800" cap="all" spc="360">
                <a:solidFill>
                  <a:srgbClr val="717175"/>
                </a:solidFill>
                <a:latin typeface="+mj-lt"/>
                <a:ea typeface="+mj-ea"/>
                <a:cs typeface="+mj-cs"/>
                <a:sym typeface="Avenir Heavy"/>
              </a:defRPr>
            </a:pPr>
            <a:r>
              <a:t>VUE JS -</a:t>
            </a:r>
            <a:r>
              <a:rPr>
                <a:solidFill>
                  <a:srgbClr val="F1253E"/>
                </a:solidFill>
              </a:rPr>
              <a:t> </a:t>
            </a:r>
            <a:r>
              <a:rPr>
                <a:solidFill>
                  <a:srgbClr val="F2D075"/>
                </a:solidFill>
              </a:rPr>
              <a:t>THE ULTIMATE FRAMEWORK</a:t>
            </a:r>
          </a:p>
        </p:txBody>
      </p:sp>
      <p:pic>
        <p:nvPicPr>
          <p:cNvPr id="9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92467" y="12241362"/>
            <a:ext cx="2062028" cy="988561"/>
          </a:xfrm>
          <a:prstGeom prst="rect">
            <a:avLst/>
          </a:prstGeom>
          <a:ln w="3175">
            <a:miter lim="400000"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all" spc="0" baseline="0">
          <a:ln>
            <a:noFill/>
          </a:ln>
          <a:solidFill>
            <a:srgbClr val="F4F5F7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all" spc="0" baseline="0">
          <a:ln>
            <a:noFill/>
          </a:ln>
          <a:solidFill>
            <a:srgbClr val="F4F5F7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all" spc="0" baseline="0">
          <a:ln>
            <a:noFill/>
          </a:ln>
          <a:solidFill>
            <a:srgbClr val="F4F5F7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all" spc="0" baseline="0">
          <a:ln>
            <a:noFill/>
          </a:ln>
          <a:solidFill>
            <a:srgbClr val="F4F5F7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all" spc="0" baseline="0">
          <a:ln>
            <a:noFill/>
          </a:ln>
          <a:solidFill>
            <a:srgbClr val="F4F5F7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all" spc="0" baseline="0">
          <a:ln>
            <a:noFill/>
          </a:ln>
          <a:solidFill>
            <a:srgbClr val="F4F5F7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all" spc="0" baseline="0">
          <a:ln>
            <a:noFill/>
          </a:ln>
          <a:solidFill>
            <a:srgbClr val="F4F5F7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all" spc="0" baseline="0">
          <a:ln>
            <a:noFill/>
          </a:ln>
          <a:solidFill>
            <a:srgbClr val="F4F5F7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all" spc="0" baseline="0">
          <a:ln>
            <a:noFill/>
          </a:ln>
          <a:solidFill>
            <a:srgbClr val="F4F5F7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1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1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1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1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1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1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1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1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1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346H.jpg" descr="346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142" y="-1382496"/>
            <a:ext cx="24398284" cy="16265523"/>
          </a:xfrm>
          <a:prstGeom prst="rect">
            <a:avLst/>
          </a:prstGeom>
          <a:ln w="3175">
            <a:miter lim="400000"/>
          </a:ln>
        </p:spPr>
      </p:pic>
      <p:sp>
        <p:nvSpPr>
          <p:cNvPr id="35" name="Rectángulo"/>
          <p:cNvSpPr/>
          <p:nvPr/>
        </p:nvSpPr>
        <p:spPr>
          <a:xfrm>
            <a:off x="-30421" y="-3184"/>
            <a:ext cx="24444843" cy="13722368"/>
          </a:xfrm>
          <a:prstGeom prst="rect">
            <a:avLst/>
          </a:prstGeom>
          <a:gradFill>
            <a:gsLst>
              <a:gs pos="0">
                <a:srgbClr val="212449">
                  <a:alpha val="95417"/>
                </a:srgbClr>
              </a:gs>
              <a:gs pos="100000">
                <a:srgbClr val="316E66">
                  <a:alpha val="95417"/>
                </a:srgbClr>
              </a:gs>
              <a:gs pos="100000">
                <a:srgbClr val="41B883">
                  <a:alpha val="95417"/>
                </a:srgbClr>
              </a:gs>
            </a:gsLst>
            <a:lin ang="2558632"/>
          </a:gra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Vue JS"/>
          <p:cNvSpPr txBox="1"/>
          <p:nvPr/>
        </p:nvSpPr>
        <p:spPr>
          <a:xfrm>
            <a:off x="1955946" y="5251694"/>
            <a:ext cx="20472108" cy="29971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5000" cap="all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Vue JS</a:t>
            </a:r>
          </a:p>
        </p:txBody>
      </p:sp>
      <p:sp>
        <p:nvSpPr>
          <p:cNvPr id="37" name="Línea"/>
          <p:cNvSpPr/>
          <p:nvPr/>
        </p:nvSpPr>
        <p:spPr>
          <a:xfrm>
            <a:off x="5192972" y="5126416"/>
            <a:ext cx="13998055" cy="1"/>
          </a:xfrm>
          <a:prstGeom prst="line">
            <a:avLst/>
          </a:prstGeom>
          <a:ln w="76200">
            <a:solidFill>
              <a:srgbClr val="FCFFFD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Línea"/>
          <p:cNvSpPr/>
          <p:nvPr/>
        </p:nvSpPr>
        <p:spPr>
          <a:xfrm>
            <a:off x="5192972" y="7920416"/>
            <a:ext cx="13998056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the ultimate frontend framework"/>
          <p:cNvSpPr txBox="1"/>
          <p:nvPr/>
        </p:nvSpPr>
        <p:spPr>
          <a:xfrm>
            <a:off x="7440431" y="8463013"/>
            <a:ext cx="9503138" cy="508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>
              <a:defRPr sz="2500" b="1" cap="all" spc="500">
                <a:solidFill>
                  <a:srgbClr val="F2D07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the ultimate frontend framework</a:t>
            </a:r>
          </a:p>
        </p:txBody>
      </p:sp>
      <p:pic>
        <p:nvPicPr>
          <p:cNvPr id="4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2568" y="3895234"/>
            <a:ext cx="2462364" cy="246236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68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9" name="01. what is vue js and cli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01. </a:t>
            </a:r>
            <a:r>
              <a:t>what is vue js and cli.</a:t>
            </a:r>
          </a:p>
        </p:txBody>
      </p:sp>
      <p:sp>
        <p:nvSpPr>
          <p:cNvPr id="170" name="Texto"/>
          <p:cNvSpPr txBox="1"/>
          <p:nvPr/>
        </p:nvSpPr>
        <p:spPr>
          <a:xfrm>
            <a:off x="3665374" y="4694290"/>
            <a:ext cx="17053253" cy="9465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 defTabSz="457200">
              <a:defRPr sz="3200">
                <a:solidFill>
                  <a:srgbClr val="FFFFFF"/>
                </a:solidFill>
              </a:defRPr>
            </a:pPr>
            <a:endParaRPr b="1">
              <a:solidFill>
                <a:srgbClr val="CE1C00"/>
              </a:solidFill>
            </a:endParaRPr>
          </a:p>
        </p:txBody>
      </p:sp>
      <p:pic>
        <p:nvPicPr>
          <p:cNvPr id="17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  <p:pic>
        <p:nvPicPr>
          <p:cNvPr id="172" name="giphy (3).gif" descr="giphy (3)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30740" y="4989018"/>
            <a:ext cx="6522520" cy="7214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Línea de conexión"/>
          <p:cNvCxnSpPr/>
          <p:nvPr/>
        </p:nvCxnSpPr>
        <p:spPr>
          <a:xfrm>
            <a:off x="12605701" y="9650225"/>
            <a:ext cx="3324110" cy="985691"/>
          </a:xfrm>
          <a:prstGeom prst="straightConnector1">
            <a:avLst/>
          </a:prstGeom>
          <a:ln w="38100">
            <a:solidFill>
              <a:srgbClr val="ABADC2"/>
            </a:solidFill>
            <a:miter lim="400000"/>
          </a:ln>
        </p:spPr>
      </p:cxnSp>
      <p:sp>
        <p:nvSpPr>
          <p:cNvPr id="17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5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6" name="02. composing with components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02. </a:t>
            </a:r>
            <a:r>
              <a:t>composing with components.</a:t>
            </a:r>
          </a:p>
        </p:txBody>
      </p:sp>
      <p:sp>
        <p:nvSpPr>
          <p:cNvPr id="177" name="Component-based, allows us to transform large apps into small, self-contained and often reusable components."/>
          <p:cNvSpPr txBox="1"/>
          <p:nvPr/>
        </p:nvSpPr>
        <p:spPr>
          <a:xfrm>
            <a:off x="1332762" y="4977108"/>
            <a:ext cx="19641312" cy="17800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r>
              <a:rPr dirty="0"/>
              <a:t>Component-based, allows us to transform large apps into </a:t>
            </a:r>
            <a:r>
              <a:rPr dirty="0">
                <a:solidFill>
                  <a:srgbClr val="41B883"/>
                </a:solidFill>
              </a:rPr>
              <a:t>small</a:t>
            </a:r>
            <a:r>
              <a:rPr dirty="0"/>
              <a:t>, </a:t>
            </a:r>
            <a:r>
              <a:rPr dirty="0">
                <a:solidFill>
                  <a:srgbClr val="41B883"/>
                </a:solidFill>
              </a:rPr>
              <a:t>self-contained</a:t>
            </a:r>
            <a:r>
              <a:rPr dirty="0"/>
              <a:t> and often </a:t>
            </a:r>
            <a:r>
              <a:rPr dirty="0">
                <a:solidFill>
                  <a:srgbClr val="41B883"/>
                </a:solidFill>
              </a:rPr>
              <a:t>reusable</a:t>
            </a:r>
            <a:r>
              <a:rPr dirty="0"/>
              <a:t> components. </a:t>
            </a:r>
            <a:endParaRPr b="1" dirty="0">
              <a:solidFill>
                <a:srgbClr val="CE1C00"/>
              </a:solidFill>
            </a:endParaRPr>
          </a:p>
        </p:txBody>
      </p:sp>
      <p:pic>
        <p:nvPicPr>
          <p:cNvPr id="17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186" name="Línea de conexión"/>
          <p:cNvCxnSpPr>
            <a:stCxn id="180" idx="0"/>
            <a:endCxn id="179" idx="0"/>
          </p:cNvCxnSpPr>
          <p:nvPr/>
        </p:nvCxnSpPr>
        <p:spPr>
          <a:xfrm flipV="1">
            <a:off x="10757637" y="7846334"/>
            <a:ext cx="864766" cy="1651492"/>
          </a:xfrm>
          <a:prstGeom prst="straightConnector1">
            <a:avLst/>
          </a:prstGeom>
          <a:ln w="38100">
            <a:solidFill>
              <a:srgbClr val="ABADC2"/>
            </a:solidFill>
            <a:miter lim="400000"/>
          </a:ln>
        </p:spPr>
      </p:cxnSp>
      <p:cxnSp>
        <p:nvCxnSpPr>
          <p:cNvPr id="187" name="Línea de conexión"/>
          <p:cNvCxnSpPr>
            <a:stCxn id="179" idx="0"/>
            <a:endCxn id="181" idx="0"/>
          </p:cNvCxnSpPr>
          <p:nvPr/>
        </p:nvCxnSpPr>
        <p:spPr>
          <a:xfrm>
            <a:off x="11622402" y="7846334"/>
            <a:ext cx="830900" cy="1651492"/>
          </a:xfrm>
          <a:prstGeom prst="straightConnector1">
            <a:avLst/>
          </a:prstGeom>
          <a:ln w="38100">
            <a:solidFill>
              <a:srgbClr val="ABADC2"/>
            </a:solidFill>
            <a:miter lim="400000"/>
          </a:ln>
        </p:spPr>
      </p:cxnSp>
      <p:sp>
        <p:nvSpPr>
          <p:cNvPr id="188" name="Línea"/>
          <p:cNvSpPr/>
          <p:nvPr/>
        </p:nvSpPr>
        <p:spPr>
          <a:xfrm flipV="1">
            <a:off x="10593982" y="10187016"/>
            <a:ext cx="1" cy="265585"/>
          </a:xfrm>
          <a:prstGeom prst="line">
            <a:avLst/>
          </a:prstGeom>
          <a:ln w="38100">
            <a:solidFill>
              <a:srgbClr val="ABADC2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9" name="Línea"/>
          <p:cNvSpPr/>
          <p:nvPr/>
        </p:nvSpPr>
        <p:spPr>
          <a:xfrm flipV="1">
            <a:off x="12614057" y="10187016"/>
            <a:ext cx="1" cy="265585"/>
          </a:xfrm>
          <a:prstGeom prst="line">
            <a:avLst/>
          </a:prstGeom>
          <a:ln w="38100">
            <a:solidFill>
              <a:srgbClr val="ABADC2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cxnSp>
        <p:nvCxnSpPr>
          <p:cNvPr id="190" name="Línea de conexión"/>
          <p:cNvCxnSpPr>
            <a:stCxn id="181" idx="0"/>
            <a:endCxn id="184" idx="0"/>
          </p:cNvCxnSpPr>
          <p:nvPr/>
        </p:nvCxnSpPr>
        <p:spPr>
          <a:xfrm>
            <a:off x="12453301" y="9497825"/>
            <a:ext cx="1695665" cy="1651493"/>
          </a:xfrm>
          <a:prstGeom prst="straightConnector1">
            <a:avLst/>
          </a:prstGeom>
          <a:ln w="38100">
            <a:solidFill>
              <a:srgbClr val="ABADC2"/>
            </a:solidFill>
            <a:miter lim="400000"/>
          </a:ln>
        </p:spPr>
      </p:cxnSp>
      <p:sp>
        <p:nvSpPr>
          <p:cNvPr id="179" name="Cuadrado"/>
          <p:cNvSpPr/>
          <p:nvPr/>
        </p:nvSpPr>
        <p:spPr>
          <a:xfrm>
            <a:off x="10930633" y="7154565"/>
            <a:ext cx="1383539" cy="1383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0" name="Cuadrado"/>
          <p:cNvSpPr/>
          <p:nvPr/>
        </p:nvSpPr>
        <p:spPr>
          <a:xfrm>
            <a:off x="10065868" y="8806057"/>
            <a:ext cx="1383538" cy="1383538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1" name="Cuadrado"/>
          <p:cNvSpPr/>
          <p:nvPr/>
        </p:nvSpPr>
        <p:spPr>
          <a:xfrm>
            <a:off x="11761532" y="8806057"/>
            <a:ext cx="1383538" cy="1383538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2" name="Cuadrado"/>
          <p:cNvSpPr/>
          <p:nvPr/>
        </p:nvSpPr>
        <p:spPr>
          <a:xfrm>
            <a:off x="10065868" y="10457548"/>
            <a:ext cx="1383538" cy="1383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3" name="Cuadrado"/>
          <p:cNvSpPr/>
          <p:nvPr/>
        </p:nvSpPr>
        <p:spPr>
          <a:xfrm>
            <a:off x="11761532" y="10457548"/>
            <a:ext cx="1383538" cy="1383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4" name="Cuadrado"/>
          <p:cNvSpPr/>
          <p:nvPr/>
        </p:nvSpPr>
        <p:spPr>
          <a:xfrm>
            <a:off x="13457196" y="10457548"/>
            <a:ext cx="1383538" cy="1383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5" name="Cuadrado"/>
          <p:cNvSpPr/>
          <p:nvPr/>
        </p:nvSpPr>
        <p:spPr>
          <a:xfrm>
            <a:off x="15152860" y="10457548"/>
            <a:ext cx="1383538" cy="1383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94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5" name="03. general syntax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03. </a:t>
            </a:r>
            <a:r>
              <a:t>general syntax.</a:t>
            </a:r>
          </a:p>
        </p:txBody>
      </p:sp>
      <p:sp>
        <p:nvSpPr>
          <p:cNvPr id="196" name="&lt;template&gt;…"/>
          <p:cNvSpPr txBox="1"/>
          <p:nvPr/>
        </p:nvSpPr>
        <p:spPr>
          <a:xfrm>
            <a:off x="1071331" y="4180809"/>
            <a:ext cx="5988041" cy="11647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defRPr sz="3000">
                <a:solidFill>
                  <a:srgbClr val="E06C75"/>
                </a:solidFill>
              </a:defRPr>
            </a:pPr>
            <a:r>
              <a:rPr dirty="0">
                <a:solidFill>
                  <a:srgbClr val="BBBBBB"/>
                </a:solidFill>
              </a:rPr>
              <a:t>&lt;</a:t>
            </a:r>
            <a:r>
              <a:rPr dirty="0"/>
              <a:t>template</a:t>
            </a:r>
            <a:r>
              <a:rPr dirty="0">
                <a:solidFill>
                  <a:srgbClr val="BBBBBB"/>
                </a:solidFill>
              </a:rPr>
              <a:t>&gt;</a:t>
            </a:r>
          </a:p>
          <a:p>
            <a:pPr defTabSz="457200">
              <a:defRPr sz="3000">
                <a:solidFill>
                  <a:srgbClr val="98C379"/>
                </a:solidFill>
              </a:defRPr>
            </a:pPr>
            <a:r>
              <a:rPr dirty="0">
                <a:solidFill>
                  <a:srgbClr val="BBBBBB"/>
                </a:solidFill>
              </a:rPr>
              <a:t>  </a:t>
            </a:r>
            <a:r>
              <a:rPr dirty="0">
                <a:solidFill>
                  <a:srgbClr val="ABB2BF"/>
                </a:solidFill>
              </a:rPr>
              <a:t>&lt;</a:t>
            </a:r>
            <a:r>
              <a:rPr dirty="0">
                <a:solidFill>
                  <a:srgbClr val="E06C75"/>
                </a:solidFill>
              </a:rPr>
              <a:t>div</a:t>
            </a:r>
            <a:r>
              <a:rPr dirty="0">
                <a:solidFill>
                  <a:srgbClr val="ABB2BF"/>
                </a:solidFill>
              </a:rPr>
              <a:t> </a:t>
            </a:r>
            <a:r>
              <a:rPr dirty="0">
                <a:solidFill>
                  <a:srgbClr val="D19A66"/>
                </a:solidFill>
              </a:rPr>
              <a:t>class</a:t>
            </a:r>
            <a:r>
              <a:rPr dirty="0">
                <a:solidFill>
                  <a:srgbClr val="ABB2BF"/>
                </a:solidFill>
              </a:rPr>
              <a:t>=</a:t>
            </a:r>
            <a:r>
              <a:rPr dirty="0"/>
              <a:t>"name"</a:t>
            </a:r>
            <a:r>
              <a:rPr dirty="0">
                <a:solidFill>
                  <a:srgbClr val="ABB2BF"/>
                </a:solidFill>
              </a:rPr>
              <a:t>&gt;</a:t>
            </a:r>
          </a:p>
          <a:p>
            <a:pPr defTabSz="457200">
              <a:defRPr sz="3000">
                <a:solidFill>
                  <a:srgbClr val="E06C75"/>
                </a:solidFill>
              </a:defRPr>
            </a:pPr>
            <a:r>
              <a:rPr dirty="0">
                <a:solidFill>
                  <a:srgbClr val="BBBBBB"/>
                </a:solidFill>
              </a:rPr>
              <a:t>  </a:t>
            </a:r>
            <a:r>
              <a:rPr dirty="0">
                <a:solidFill>
                  <a:srgbClr val="ABB2BF"/>
                </a:solidFill>
              </a:rPr>
              <a:t>&lt;/</a:t>
            </a:r>
            <a:r>
              <a:rPr dirty="0"/>
              <a:t>div</a:t>
            </a:r>
            <a:r>
              <a:rPr dirty="0">
                <a:solidFill>
                  <a:srgbClr val="ABB2BF"/>
                </a:solidFill>
              </a:rPr>
              <a:t>&gt;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E06C75"/>
                </a:solidFill>
              </a:defRPr>
            </a:pPr>
            <a:r>
              <a:rPr dirty="0">
                <a:solidFill>
                  <a:srgbClr val="BBBBBB"/>
                </a:solidFill>
              </a:rPr>
              <a:t>&lt;/</a:t>
            </a:r>
            <a:r>
              <a:rPr dirty="0"/>
              <a:t>template</a:t>
            </a:r>
            <a:r>
              <a:rPr dirty="0">
                <a:solidFill>
                  <a:srgbClr val="BBBBBB"/>
                </a:solidFill>
              </a:rPr>
              <a:t>&gt;</a:t>
            </a:r>
          </a:p>
          <a:p>
            <a:pPr defTabSz="457200">
              <a:defRPr sz="3000">
                <a:solidFill>
                  <a:srgbClr val="E06C75"/>
                </a:solidFill>
              </a:defRPr>
            </a:pP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E06C75"/>
                </a:solidFill>
              </a:defRPr>
            </a:pPr>
            <a:r>
              <a:rPr dirty="0">
                <a:solidFill>
                  <a:srgbClr val="BBBBBB"/>
                </a:solidFill>
              </a:rPr>
              <a:t>&lt;</a:t>
            </a:r>
            <a:r>
              <a:rPr dirty="0"/>
              <a:t>script</a:t>
            </a:r>
            <a:r>
              <a:rPr dirty="0">
                <a:solidFill>
                  <a:srgbClr val="BBBBBB"/>
                </a:solidFill>
              </a:rPr>
              <a:t>&gt;</a:t>
            </a:r>
          </a:p>
          <a:p>
            <a:pPr defTabSz="457200">
              <a:defRPr sz="3000">
                <a:solidFill>
                  <a:srgbClr val="E06C75"/>
                </a:solidFill>
              </a:defRPr>
            </a:pPr>
            <a:r>
              <a:rPr dirty="0">
                <a:solidFill>
                  <a:srgbClr val="C678DD"/>
                </a:solidFill>
              </a:rPr>
              <a:t>export</a:t>
            </a:r>
            <a:r>
              <a:rPr dirty="0">
                <a:solidFill>
                  <a:srgbClr val="BBBBBB"/>
                </a:solidFill>
              </a:rPr>
              <a:t> </a:t>
            </a:r>
            <a:r>
              <a:rPr dirty="0"/>
              <a:t>default</a:t>
            </a:r>
            <a:r>
              <a:rPr dirty="0">
                <a:solidFill>
                  <a:srgbClr val="BBBBBB"/>
                </a:solidFill>
              </a:rPr>
              <a:t> </a:t>
            </a:r>
            <a:r>
              <a:rPr dirty="0">
                <a:solidFill>
                  <a:srgbClr val="ABB2BF"/>
                </a:solidFill>
              </a:rPr>
              <a:t>{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98C379"/>
                </a:solidFill>
              </a:defRPr>
            </a:pPr>
            <a:r>
              <a:rPr dirty="0">
                <a:solidFill>
                  <a:srgbClr val="BBBBBB"/>
                </a:solidFill>
              </a:rPr>
              <a:t>  name</a:t>
            </a:r>
            <a:r>
              <a:rPr dirty="0">
                <a:solidFill>
                  <a:srgbClr val="56B6C2"/>
                </a:solidFill>
              </a:rPr>
              <a:t>:</a:t>
            </a:r>
            <a:r>
              <a:rPr dirty="0">
                <a:solidFill>
                  <a:srgbClr val="BBBBBB"/>
                </a:solidFill>
              </a:rPr>
              <a:t> </a:t>
            </a:r>
            <a:r>
              <a:rPr dirty="0"/>
              <a:t>'ComponentName'</a:t>
            </a:r>
            <a:r>
              <a:rPr dirty="0">
                <a:solidFill>
                  <a:srgbClr val="ABB2BF"/>
                </a:solidFill>
              </a:rPr>
              <a:t>,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BBBBBB"/>
                </a:solidFill>
              </a:defRPr>
            </a:pPr>
            <a:r>
              <a:rPr dirty="0"/>
              <a:t>  props</a:t>
            </a:r>
            <a:r>
              <a:rPr dirty="0">
                <a:solidFill>
                  <a:srgbClr val="56B6C2"/>
                </a:solidFill>
              </a:rPr>
              <a:t>:</a:t>
            </a:r>
            <a:r>
              <a:rPr dirty="0"/>
              <a:t> </a:t>
            </a:r>
            <a:r>
              <a:rPr dirty="0">
                <a:solidFill>
                  <a:srgbClr val="ABB2BF"/>
                </a:solidFill>
              </a:rPr>
              <a:t>{</a:t>
            </a:r>
          </a:p>
          <a:p>
            <a:pPr defTabSz="457200">
              <a:defRPr sz="3000">
                <a:solidFill>
                  <a:srgbClr val="BBBBBB"/>
                </a:solidFill>
              </a:defRPr>
            </a:pPr>
            <a:r>
              <a:rPr dirty="0"/>
              <a:t>    msg</a:t>
            </a:r>
            <a:r>
              <a:rPr dirty="0">
                <a:solidFill>
                  <a:srgbClr val="56B6C2"/>
                </a:solidFill>
              </a:rPr>
              <a:t>:</a:t>
            </a:r>
            <a:r>
              <a:rPr dirty="0"/>
              <a:t> </a:t>
            </a:r>
            <a:r>
              <a:rPr dirty="0">
                <a:solidFill>
                  <a:srgbClr val="E5C07B"/>
                </a:solidFill>
              </a:rPr>
              <a:t>String</a:t>
            </a:r>
          </a:p>
          <a:p>
            <a:pPr defTabSz="457200">
              <a:defRPr sz="3000">
                <a:solidFill>
                  <a:srgbClr val="BBBBBB"/>
                </a:solidFill>
              </a:defRPr>
            </a:pPr>
            <a:r>
              <a:rPr dirty="0"/>
              <a:t>  </a:t>
            </a:r>
            <a:r>
              <a:rPr dirty="0">
                <a:solidFill>
                  <a:srgbClr val="ABB2BF"/>
                </a:solidFill>
              </a:rPr>
              <a:t>}</a:t>
            </a:r>
          </a:p>
          <a:p>
            <a:pPr defTabSz="457200">
              <a:defRPr sz="3000">
                <a:solidFill>
                  <a:srgbClr val="ABB2BF"/>
                </a:solidFill>
              </a:defRPr>
            </a:pPr>
            <a:r>
              <a:rPr dirty="0"/>
              <a:t>}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E06C75"/>
                </a:solidFill>
              </a:defRPr>
            </a:pPr>
            <a:r>
              <a:rPr dirty="0">
                <a:solidFill>
                  <a:srgbClr val="BBBBBB"/>
                </a:solidFill>
              </a:rPr>
              <a:t>&lt;/</a:t>
            </a:r>
            <a:r>
              <a:rPr dirty="0"/>
              <a:t>script</a:t>
            </a:r>
            <a:r>
              <a:rPr dirty="0">
                <a:solidFill>
                  <a:srgbClr val="BBBBBB"/>
                </a:solidFill>
              </a:rPr>
              <a:t>&gt;</a:t>
            </a:r>
          </a:p>
          <a:p>
            <a:pPr defTabSz="457200">
              <a:defRPr sz="3000">
                <a:solidFill>
                  <a:srgbClr val="E06C75"/>
                </a:solidFill>
              </a:defRPr>
            </a:pP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D19A66"/>
                </a:solidFill>
              </a:defRPr>
            </a:pPr>
            <a:r>
              <a:rPr dirty="0">
                <a:solidFill>
                  <a:srgbClr val="BBBBBB"/>
                </a:solidFill>
              </a:rPr>
              <a:t>&lt;</a:t>
            </a:r>
            <a:r>
              <a:rPr dirty="0">
                <a:solidFill>
                  <a:srgbClr val="E06C75"/>
                </a:solidFill>
              </a:rPr>
              <a:t>style</a:t>
            </a:r>
            <a:r>
              <a:rPr dirty="0">
                <a:solidFill>
                  <a:srgbClr val="BBBBBB"/>
                </a:solidFill>
              </a:rPr>
              <a:t> </a:t>
            </a:r>
            <a:r>
              <a:rPr dirty="0"/>
              <a:t>scoped</a:t>
            </a:r>
            <a:r>
              <a:rPr dirty="0">
                <a:solidFill>
                  <a:srgbClr val="BBBBBB"/>
                </a:solidFill>
              </a:rPr>
              <a:t>&gt;</a:t>
            </a:r>
          </a:p>
          <a:p>
            <a:pPr defTabSz="457200">
              <a:defRPr sz="3000">
                <a:solidFill>
                  <a:srgbClr val="BBBBBB"/>
                </a:solidFill>
              </a:defRPr>
            </a:pPr>
            <a:r>
              <a:rPr dirty="0">
                <a:solidFill>
                  <a:srgbClr val="E06C75"/>
                </a:solidFill>
              </a:rPr>
              <a:t>h3</a:t>
            </a:r>
            <a:r>
              <a:rPr dirty="0"/>
              <a:t> {</a:t>
            </a:r>
          </a:p>
          <a:p>
            <a:pPr defTabSz="457200">
              <a:defRPr sz="3000">
                <a:solidFill>
                  <a:srgbClr val="ABB2BF"/>
                </a:solidFill>
              </a:defRPr>
            </a:pPr>
            <a:r>
              <a:rPr dirty="0">
                <a:solidFill>
                  <a:srgbClr val="BBBBBB"/>
                </a:solidFill>
              </a:rPr>
              <a:t>  </a:t>
            </a:r>
            <a:r>
              <a:rPr dirty="0"/>
              <a:t>margin</a:t>
            </a:r>
            <a:r>
              <a:rPr dirty="0">
                <a:solidFill>
                  <a:srgbClr val="BBBBBB"/>
                </a:solidFill>
              </a:rPr>
              <a:t>: </a:t>
            </a:r>
            <a:r>
              <a:rPr dirty="0">
                <a:solidFill>
                  <a:srgbClr val="D19A66"/>
                </a:solidFill>
              </a:rPr>
              <a:t>40px</a:t>
            </a:r>
            <a:r>
              <a:rPr dirty="0">
                <a:solidFill>
                  <a:srgbClr val="BBBBBB"/>
                </a:solidFill>
              </a:rPr>
              <a:t> </a:t>
            </a:r>
            <a:r>
              <a:rPr dirty="0">
                <a:solidFill>
                  <a:srgbClr val="D19A66"/>
                </a:solidFill>
              </a:rPr>
              <a:t>0</a:t>
            </a:r>
            <a:r>
              <a:rPr dirty="0">
                <a:solidFill>
                  <a:srgbClr val="BBBBBB"/>
                </a:solidFill>
              </a:rPr>
              <a:t> </a:t>
            </a:r>
            <a:r>
              <a:rPr dirty="0">
                <a:solidFill>
                  <a:srgbClr val="D19A66"/>
                </a:solidFill>
              </a:rPr>
              <a:t>0</a:t>
            </a:r>
            <a:r>
              <a:rPr dirty="0">
                <a:solidFill>
                  <a:srgbClr val="BBBBBB"/>
                </a:solidFill>
              </a:rPr>
              <a:t>;</a:t>
            </a:r>
          </a:p>
          <a:p>
            <a:pPr defTabSz="457200">
              <a:defRPr sz="3000">
                <a:solidFill>
                  <a:srgbClr val="BBBBBB"/>
                </a:solidFill>
              </a:defRPr>
            </a:pPr>
            <a:r>
              <a:rPr dirty="0"/>
              <a:t>}</a:t>
            </a:r>
          </a:p>
          <a:p>
            <a:pPr defTabSz="457200">
              <a:defRPr sz="3000">
                <a:solidFill>
                  <a:srgbClr val="E06C75"/>
                </a:solidFill>
              </a:defRPr>
            </a:pPr>
            <a:r>
              <a:rPr dirty="0">
                <a:solidFill>
                  <a:srgbClr val="BBBBBB"/>
                </a:solidFill>
              </a:rPr>
              <a:t>&lt;/</a:t>
            </a:r>
            <a:r>
              <a:rPr dirty="0"/>
              <a:t>style</a:t>
            </a:r>
            <a:r>
              <a:rPr dirty="0">
                <a:solidFill>
                  <a:srgbClr val="BBBBBB"/>
                </a:solidFill>
              </a:rPr>
              <a:t>&gt;</a:t>
            </a:r>
          </a:p>
          <a:p>
            <a:pPr defTabSz="457200">
              <a:defRPr sz="1200">
                <a:solidFill>
                  <a:srgbClr val="E06C75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>
              <a:solidFill>
                <a:srgbClr val="BBBBBB"/>
              </a:solidFill>
            </a:endParaRPr>
          </a:p>
          <a:p>
            <a:pPr defTabSz="457200">
              <a:defRPr>
                <a:solidFill>
                  <a:srgbClr val="E06C75"/>
                </a:solidFill>
              </a:defRPr>
            </a:pPr>
            <a:endParaRPr dirty="0">
              <a:solidFill>
                <a:srgbClr val="BBBBBB"/>
              </a:solidFill>
            </a:endParaRPr>
          </a:p>
          <a:p>
            <a:endParaRPr dirty="0">
              <a:solidFill>
                <a:srgbClr val="525252"/>
              </a:solidFill>
            </a:endParaRPr>
          </a:p>
          <a:p>
            <a:endParaRPr dirty="0">
              <a:solidFill>
                <a:srgbClr val="BBBBBB"/>
              </a:solidFill>
            </a:endParaRPr>
          </a:p>
          <a:p>
            <a:endParaRPr dirty="0">
              <a:solidFill>
                <a:srgbClr val="525252"/>
              </a:solidFill>
            </a:endParaRPr>
          </a:p>
        </p:txBody>
      </p:sp>
      <p:pic>
        <p:nvPicPr>
          <p:cNvPr id="19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  <p:sp>
        <p:nvSpPr>
          <p:cNvPr id="198" name="template"/>
          <p:cNvSpPr txBox="1"/>
          <p:nvPr/>
        </p:nvSpPr>
        <p:spPr>
          <a:xfrm>
            <a:off x="10214039" y="5403715"/>
            <a:ext cx="2323307" cy="586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template</a:t>
            </a:r>
          </a:p>
        </p:txBody>
      </p:sp>
      <p:sp>
        <p:nvSpPr>
          <p:cNvPr id="199" name="scripts"/>
          <p:cNvSpPr txBox="1"/>
          <p:nvPr/>
        </p:nvSpPr>
        <p:spPr>
          <a:xfrm>
            <a:off x="10214039" y="7721733"/>
            <a:ext cx="2044007" cy="586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scripts</a:t>
            </a:r>
          </a:p>
        </p:txBody>
      </p:sp>
      <p:sp>
        <p:nvSpPr>
          <p:cNvPr id="200" name="style"/>
          <p:cNvSpPr txBox="1"/>
          <p:nvPr/>
        </p:nvSpPr>
        <p:spPr>
          <a:xfrm>
            <a:off x="10214039" y="10619979"/>
            <a:ext cx="1485405" cy="586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style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3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4" name="04. data, props and methods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04. </a:t>
            </a:r>
            <a:r>
              <a:t>data, props and methods.</a:t>
            </a:r>
          </a:p>
        </p:txBody>
      </p:sp>
      <p:sp>
        <p:nvSpPr>
          <p:cNvPr id="205" name="export default {…"/>
          <p:cNvSpPr txBox="1"/>
          <p:nvPr/>
        </p:nvSpPr>
        <p:spPr>
          <a:xfrm>
            <a:off x="1194857" y="4610250"/>
            <a:ext cx="5988040" cy="75675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defRPr sz="3000">
                <a:solidFill>
                  <a:srgbClr val="E06C7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C678DD"/>
                </a:solidFill>
              </a:rPr>
              <a:t>export</a:t>
            </a:r>
            <a:r>
              <a:rPr dirty="0">
                <a:solidFill>
                  <a:srgbClr val="BBBBBB"/>
                </a:solidFill>
              </a:rPr>
              <a:t> </a:t>
            </a:r>
            <a:r>
              <a:rPr dirty="0"/>
              <a:t>default</a:t>
            </a:r>
            <a:r>
              <a:rPr dirty="0">
                <a:solidFill>
                  <a:srgbClr val="BBBBBB"/>
                </a:solidFill>
              </a:rPr>
              <a:t> </a:t>
            </a:r>
            <a:r>
              <a:rPr dirty="0">
                <a:solidFill>
                  <a:srgbClr val="ABB2BF"/>
                </a:solidFill>
              </a:rPr>
              <a:t>{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98C37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BBBBB"/>
                </a:solidFill>
              </a:rPr>
              <a:t>  name</a:t>
            </a:r>
            <a:r>
              <a:rPr dirty="0">
                <a:solidFill>
                  <a:srgbClr val="56B6C2"/>
                </a:solidFill>
              </a:rPr>
              <a:t>:</a:t>
            </a:r>
            <a:r>
              <a:rPr dirty="0">
                <a:solidFill>
                  <a:srgbClr val="BBBBBB"/>
                </a:solidFill>
              </a:rPr>
              <a:t> </a:t>
            </a:r>
            <a:r>
              <a:rPr dirty="0"/>
              <a:t>'HelloWorld'</a:t>
            </a:r>
            <a:r>
              <a:rPr dirty="0">
                <a:solidFill>
                  <a:srgbClr val="ABB2BF"/>
                </a:solidFill>
              </a:rPr>
              <a:t>,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61AFE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BBBBB"/>
                </a:solidFill>
              </a:rPr>
              <a:t>  </a:t>
            </a:r>
            <a:r>
              <a:rPr dirty="0"/>
              <a:t>data</a:t>
            </a:r>
            <a:r>
              <a:rPr dirty="0">
                <a:solidFill>
                  <a:srgbClr val="ABB2BF"/>
                </a:solidFill>
              </a:rPr>
              <a:t>() {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C678DD"/>
                </a:solidFill>
              </a:rPr>
              <a:t>return</a:t>
            </a:r>
            <a:r>
              <a:rPr dirty="0"/>
              <a:t> {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message</a:t>
            </a:r>
            <a:r>
              <a:rPr dirty="0">
                <a:solidFill>
                  <a:srgbClr val="56B6C2"/>
                </a:solidFill>
              </a:rPr>
              <a:t>:</a:t>
            </a:r>
            <a:r>
              <a:rPr dirty="0"/>
              <a:t> </a:t>
            </a:r>
            <a:r>
              <a:rPr dirty="0">
                <a:solidFill>
                  <a:srgbClr val="98C379"/>
                </a:solidFill>
              </a:rPr>
              <a:t>'Hi!'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}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},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BBBBB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props</a:t>
            </a:r>
            <a:r>
              <a:rPr dirty="0">
                <a:solidFill>
                  <a:srgbClr val="56B6C2"/>
                </a:solidFill>
              </a:rPr>
              <a:t>:</a:t>
            </a:r>
            <a:r>
              <a:rPr dirty="0"/>
              <a:t> </a:t>
            </a:r>
            <a:r>
              <a:rPr dirty="0">
                <a:solidFill>
                  <a:srgbClr val="ABB2BF"/>
                </a:solidFill>
              </a:rPr>
              <a:t>{</a:t>
            </a:r>
          </a:p>
          <a:p>
            <a:pPr defTabSz="457200">
              <a:defRPr sz="3000">
                <a:solidFill>
                  <a:srgbClr val="BBBBB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msg</a:t>
            </a:r>
            <a:r>
              <a:rPr dirty="0">
                <a:solidFill>
                  <a:srgbClr val="56B6C2"/>
                </a:solidFill>
              </a:rPr>
              <a:t>:</a:t>
            </a:r>
            <a:r>
              <a:rPr dirty="0"/>
              <a:t> </a:t>
            </a:r>
            <a:r>
              <a:rPr dirty="0">
                <a:solidFill>
                  <a:srgbClr val="E5C07B"/>
                </a:solidFill>
              </a:rPr>
              <a:t>String</a:t>
            </a:r>
          </a:p>
          <a:p>
            <a:pPr defTabSz="457200">
              <a:defRPr sz="3000">
                <a:solidFill>
                  <a:srgbClr val="BBBBB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</a:t>
            </a:r>
            <a:r>
              <a:rPr dirty="0">
                <a:solidFill>
                  <a:srgbClr val="ABB2BF"/>
                </a:solidFill>
              </a:rPr>
              <a:t>},</a:t>
            </a:r>
          </a:p>
          <a:p>
            <a:pPr defTabSz="457200">
              <a:defRPr sz="3000">
                <a:solidFill>
                  <a:srgbClr val="BBBBB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methods</a:t>
            </a:r>
            <a:r>
              <a:rPr dirty="0">
                <a:solidFill>
                  <a:srgbClr val="56B6C2"/>
                </a:solidFill>
              </a:rPr>
              <a:t>:</a:t>
            </a:r>
            <a:r>
              <a:rPr dirty="0"/>
              <a:t> </a:t>
            </a:r>
            <a:r>
              <a:rPr dirty="0">
                <a:solidFill>
                  <a:srgbClr val="ABB2BF"/>
                </a:solidFill>
              </a:rPr>
              <a:t>{</a:t>
            </a:r>
          </a:p>
          <a:p>
            <a:pPr defTabSz="457200">
              <a:defRPr sz="3000">
                <a:solidFill>
                  <a:srgbClr val="61AFE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BBBBB"/>
                </a:solidFill>
              </a:rPr>
              <a:t>    </a:t>
            </a:r>
            <a:r>
              <a:rPr dirty="0"/>
              <a:t>sayHi</a:t>
            </a:r>
            <a:r>
              <a:rPr dirty="0">
                <a:solidFill>
                  <a:srgbClr val="ABB2BF"/>
                </a:solidFill>
              </a:rPr>
              <a:t>() {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E5C07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ABB2BF"/>
                </a:solidFill>
              </a:rPr>
              <a:t>      </a:t>
            </a:r>
            <a:r>
              <a:rPr dirty="0"/>
              <a:t>console</a:t>
            </a:r>
            <a:r>
              <a:rPr dirty="0">
                <a:solidFill>
                  <a:srgbClr val="ABB2BF"/>
                </a:solidFill>
              </a:rPr>
              <a:t>.</a:t>
            </a:r>
            <a:r>
              <a:rPr dirty="0">
                <a:solidFill>
                  <a:srgbClr val="56B6C2"/>
                </a:solidFill>
              </a:rPr>
              <a:t>log</a:t>
            </a:r>
            <a:r>
              <a:rPr dirty="0">
                <a:solidFill>
                  <a:srgbClr val="ABB2BF"/>
                </a:solidFill>
              </a:rPr>
              <a:t>(</a:t>
            </a:r>
            <a:r>
              <a:rPr dirty="0">
                <a:solidFill>
                  <a:srgbClr val="98C379"/>
                </a:solidFill>
              </a:rPr>
              <a:t>'Hi'</a:t>
            </a:r>
            <a:r>
              <a:rPr dirty="0">
                <a:solidFill>
                  <a:srgbClr val="ABB2BF"/>
                </a:solidFill>
              </a:rPr>
              <a:t>)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}</a:t>
            </a:r>
            <a:endParaRPr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BBBBB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</a:t>
            </a:r>
            <a:r>
              <a:rPr dirty="0">
                <a:solidFill>
                  <a:srgbClr val="ABB2BF"/>
                </a:solidFill>
              </a:rPr>
              <a:t>}</a:t>
            </a:r>
          </a:p>
          <a:p>
            <a:pPr defTabSz="457200"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}</a:t>
            </a:r>
            <a:endParaRPr dirty="0">
              <a:solidFill>
                <a:srgbClr val="BBBBBB"/>
              </a:solidFill>
            </a:endParaRPr>
          </a:p>
        </p:txBody>
      </p:sp>
      <p:pic>
        <p:nvPicPr>
          <p:cNvPr id="20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09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0" name="05. loops and conditionals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05. </a:t>
            </a:r>
            <a:r>
              <a:t>loops and conditionals.</a:t>
            </a:r>
          </a:p>
        </p:txBody>
      </p:sp>
      <p:sp>
        <p:nvSpPr>
          <p:cNvPr id="211" name="&lt;li v-for=&quot;(item, index) in items&quot; :key=“index&quot;&gt;&lt;/li&gt;…"/>
          <p:cNvSpPr txBox="1"/>
          <p:nvPr/>
        </p:nvSpPr>
        <p:spPr>
          <a:xfrm>
            <a:off x="848985" y="5078708"/>
            <a:ext cx="16598814" cy="4076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&lt;</a:t>
            </a:r>
            <a:r>
              <a:rPr>
                <a:solidFill>
                  <a:srgbClr val="E06C75"/>
                </a:solidFill>
              </a:rPr>
              <a:t>li</a:t>
            </a:r>
            <a:r>
              <a:t> </a:t>
            </a:r>
            <a:r>
              <a:rPr>
                <a:solidFill>
                  <a:srgbClr val="D19A66"/>
                </a:solidFill>
              </a:rPr>
              <a:t>v-for</a:t>
            </a:r>
            <a:r>
              <a:t>="(item, index) </a:t>
            </a:r>
            <a:r>
              <a:rPr>
                <a:solidFill>
                  <a:srgbClr val="C678DD"/>
                </a:solidFill>
              </a:rPr>
              <a:t>in </a:t>
            </a:r>
            <a:r>
              <a:t>items" </a:t>
            </a:r>
            <a:r>
              <a:rPr>
                <a:solidFill>
                  <a:srgbClr val="D19A66"/>
                </a:solidFill>
              </a:rPr>
              <a:t>:key</a:t>
            </a:r>
            <a:r>
              <a:t>=“index"&gt;&lt;/</a:t>
            </a:r>
            <a:r>
              <a:rPr>
                <a:solidFill>
                  <a:srgbClr val="E06C75"/>
                </a:solidFill>
              </a:rPr>
              <a:t>li</a:t>
            </a:r>
            <a:r>
              <a:t>&gt;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&lt;</a:t>
            </a:r>
            <a:r>
              <a:rPr>
                <a:solidFill>
                  <a:srgbClr val="E06C75"/>
                </a:solidFill>
              </a:rPr>
              <a:t>h1</a:t>
            </a:r>
            <a:r>
              <a:t> </a:t>
            </a:r>
            <a:r>
              <a:rPr>
                <a:solidFill>
                  <a:srgbClr val="D19A66"/>
                </a:solidFill>
              </a:rPr>
              <a:t>v-if</a:t>
            </a:r>
            <a:r>
              <a:t>="ok"&gt;</a:t>
            </a:r>
            <a:r>
              <a:rPr>
                <a:solidFill>
                  <a:srgbClr val="BBBBBB"/>
                </a:solidFill>
              </a:rPr>
              <a:t>Yes</a:t>
            </a:r>
            <a:r>
              <a:t>&lt;/</a:t>
            </a:r>
            <a:r>
              <a:rPr>
                <a:solidFill>
                  <a:srgbClr val="E06C75"/>
                </a:solidFill>
              </a:rPr>
              <a:t>h1</a:t>
            </a:r>
            <a:r>
              <a:t>&gt;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D19A6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BB2BF"/>
                </a:solidFill>
              </a:rPr>
              <a:t>&lt;</a:t>
            </a:r>
            <a:r>
              <a:rPr>
                <a:solidFill>
                  <a:srgbClr val="E06C75"/>
                </a:solidFill>
              </a:rPr>
              <a:t>h1</a:t>
            </a:r>
            <a:r>
              <a:rPr>
                <a:solidFill>
                  <a:srgbClr val="ABB2BF"/>
                </a:solidFill>
              </a:rPr>
              <a:t> </a:t>
            </a:r>
            <a:r>
              <a:t>v-else</a:t>
            </a:r>
            <a:r>
              <a:rPr>
                <a:solidFill>
                  <a:srgbClr val="ABB2BF"/>
                </a:solidFill>
              </a:rPr>
              <a:t>&gt;</a:t>
            </a:r>
            <a:r>
              <a:rPr>
                <a:solidFill>
                  <a:srgbClr val="BBBBBB"/>
                </a:solidFill>
              </a:rPr>
              <a:t>No</a:t>
            </a:r>
            <a:r>
              <a:rPr>
                <a:solidFill>
                  <a:srgbClr val="ABB2BF"/>
                </a:solidFill>
              </a:rPr>
              <a:t>&lt;/</a:t>
            </a:r>
            <a:r>
              <a:rPr>
                <a:solidFill>
                  <a:srgbClr val="E06C75"/>
                </a:solidFill>
              </a:rPr>
              <a:t>h1</a:t>
            </a:r>
            <a:r>
              <a:rPr>
                <a:solidFill>
                  <a:srgbClr val="ABB2BF"/>
                </a:solidFill>
              </a:rPr>
              <a:t>&gt;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D19A66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BBBBBB"/>
              </a:solidFill>
            </a:endParaRPr>
          </a:p>
        </p:txBody>
      </p:sp>
      <p:pic>
        <p:nvPicPr>
          <p:cNvPr id="21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15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6" name="06. handling user inputs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06. </a:t>
            </a:r>
            <a:r>
              <a:t>handling user inputs.</a:t>
            </a:r>
          </a:p>
        </p:txBody>
      </p:sp>
      <p:sp>
        <p:nvSpPr>
          <p:cNvPr id="217" name="&lt;button v-on:click=&quot;reverseMessage&quot;&gt;Reverse Message&lt;/button&gt;…"/>
          <p:cNvSpPr txBox="1"/>
          <p:nvPr/>
        </p:nvSpPr>
        <p:spPr>
          <a:xfrm>
            <a:off x="1010795" y="5645221"/>
            <a:ext cx="16598814" cy="57895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r>
              <a:rPr dirty="0"/>
              <a:t>&lt;</a:t>
            </a:r>
            <a:r>
              <a:rPr dirty="0">
                <a:solidFill>
                  <a:srgbClr val="E06C75"/>
                </a:solidFill>
              </a:rPr>
              <a:t>button</a:t>
            </a:r>
            <a:r>
              <a:rPr dirty="0"/>
              <a:t> </a:t>
            </a:r>
            <a:r>
              <a:rPr dirty="0">
                <a:solidFill>
                  <a:srgbClr val="D19A66"/>
                </a:solidFill>
              </a:rPr>
              <a:t>v-on:click</a:t>
            </a:r>
            <a:r>
              <a:rPr dirty="0"/>
              <a:t>="reverseMessage"&gt;</a:t>
            </a:r>
            <a:r>
              <a:rPr dirty="0">
                <a:solidFill>
                  <a:srgbClr val="BBBBBB"/>
                </a:solidFill>
              </a:rPr>
              <a:t>Reverse Message</a:t>
            </a:r>
            <a:r>
              <a:rPr dirty="0"/>
              <a:t>&lt;/</a:t>
            </a:r>
            <a:r>
              <a:rPr dirty="0">
                <a:solidFill>
                  <a:srgbClr val="E06C75"/>
                </a:solidFill>
              </a:rPr>
              <a:t>button</a:t>
            </a:r>
            <a:r>
              <a:rPr dirty="0"/>
              <a:t>&gt;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endParaRPr dirty="0"/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r>
              <a:rPr dirty="0">
                <a:solidFill>
                  <a:srgbClr val="F2D075"/>
                </a:solidFill>
              </a:rPr>
              <a:t>v-on</a:t>
            </a:r>
            <a:r>
              <a:rPr dirty="0"/>
              <a:t> </a:t>
            </a:r>
            <a:r>
              <a:rPr dirty="0">
                <a:solidFill>
                  <a:srgbClr val="B463DF"/>
                </a:solidFill>
              </a:rPr>
              <a:t>=&gt;</a:t>
            </a:r>
            <a:r>
              <a:rPr dirty="0"/>
              <a:t> </a:t>
            </a:r>
            <a:r>
              <a:rPr dirty="0">
                <a:solidFill>
                  <a:srgbClr val="41B883"/>
                </a:solidFill>
              </a:rPr>
              <a:t>@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endParaRPr dirty="0">
              <a:solidFill>
                <a:srgbClr val="41B883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r>
              <a:rPr dirty="0">
                <a:solidFill>
                  <a:srgbClr val="F2D075"/>
                </a:solidFill>
              </a:rPr>
              <a:t>@click</a:t>
            </a:r>
            <a:r>
              <a:rPr dirty="0">
                <a:solidFill>
                  <a:srgbClr val="41B883"/>
                </a:solidFill>
              </a:rPr>
              <a:t> </a:t>
            </a:r>
            <a:r>
              <a:rPr dirty="0"/>
              <a:t>(click.once, click.stop, click.capture)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endParaRPr dirty="0"/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r>
              <a:rPr dirty="0"/>
              <a:t>@hover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endParaRPr dirty="0"/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r>
              <a:rPr dirty="0">
                <a:solidFill>
                  <a:srgbClr val="F2D075"/>
                </a:solidFill>
              </a:rPr>
              <a:t>@keyup, @keydown, @keypressed</a:t>
            </a:r>
            <a:r>
              <a:rPr dirty="0"/>
              <a:t> (keyup.13, keyup.ctrl, key.enter …)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endParaRPr dirty="0"/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r>
              <a:rPr dirty="0">
                <a:solidFill>
                  <a:srgbClr val="D19A66"/>
                </a:solidFill>
              </a:rPr>
              <a:t>v-on:ownEvent</a:t>
            </a:r>
            <a:r>
              <a:rPr dirty="0"/>
              <a:t>=“doWhatever"</a:t>
            </a:r>
            <a:endParaRPr dirty="0"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BBBBBB"/>
                </a:solidFill>
              </a:defRPr>
            </a:pPr>
            <a:endParaRPr dirty="0">
              <a:solidFill>
                <a:srgbClr val="BBBBBB"/>
              </a:solidFill>
            </a:endParaRPr>
          </a:p>
        </p:txBody>
      </p:sp>
      <p:pic>
        <p:nvPicPr>
          <p:cNvPr id="21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21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2" name="07. lifecycle hooks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07. </a:t>
            </a:r>
            <a:r>
              <a:t>lifecycle hooks.</a:t>
            </a:r>
          </a:p>
        </p:txBody>
      </p:sp>
      <p:pic>
        <p:nvPicPr>
          <p:cNvPr id="223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  <p:pic>
        <p:nvPicPr>
          <p:cNvPr id="224" name="Imagen" descr="Imagen"/>
          <p:cNvPicPr>
            <a:picLocks noChangeAspect="1"/>
          </p:cNvPicPr>
          <p:nvPr/>
        </p:nvPicPr>
        <p:blipFill>
          <a:blip r:embed="rId3">
            <a:extLst/>
          </a:blip>
          <a:srcRect l="2698" t="942" r="2698" b="63837"/>
          <a:stretch>
            <a:fillRect/>
          </a:stretch>
        </p:blipFill>
        <p:spPr>
          <a:xfrm>
            <a:off x="1100151" y="4259428"/>
            <a:ext cx="7031132" cy="6107817"/>
          </a:xfrm>
          <a:prstGeom prst="rect">
            <a:avLst/>
          </a:prstGeom>
          <a:ln w="3175">
            <a:miter lim="400000"/>
          </a:ln>
        </p:spPr>
      </p:pic>
      <p:pic>
        <p:nvPicPr>
          <p:cNvPr id="225" name="Imagen" descr="Imagen"/>
          <p:cNvPicPr>
            <a:picLocks noChangeAspect="1"/>
          </p:cNvPicPr>
          <p:nvPr/>
        </p:nvPicPr>
        <p:blipFill>
          <a:blip r:embed="rId3">
            <a:extLst/>
          </a:blip>
          <a:srcRect l="2698" t="35448" r="2698" b="21027"/>
          <a:stretch>
            <a:fillRect/>
          </a:stretch>
        </p:blipFill>
        <p:spPr>
          <a:xfrm>
            <a:off x="8342240" y="4259428"/>
            <a:ext cx="6802996" cy="7302944"/>
          </a:xfrm>
          <a:prstGeom prst="rect">
            <a:avLst/>
          </a:prstGeom>
          <a:ln w="3175">
            <a:miter lim="400000"/>
          </a:ln>
        </p:spPr>
      </p:pic>
      <p:pic>
        <p:nvPicPr>
          <p:cNvPr id="226" name="Imagen" descr="Imagen"/>
          <p:cNvPicPr>
            <a:picLocks noChangeAspect="1"/>
          </p:cNvPicPr>
          <p:nvPr/>
        </p:nvPicPr>
        <p:blipFill>
          <a:blip r:embed="rId3">
            <a:extLst/>
          </a:blip>
          <a:srcRect l="2698" t="78577" r="2698"/>
          <a:stretch>
            <a:fillRect/>
          </a:stretch>
        </p:blipFill>
        <p:spPr>
          <a:xfrm>
            <a:off x="15356125" y="4259428"/>
            <a:ext cx="6182527" cy="326669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9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0" name="08. template syntax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08.</a:t>
            </a:r>
            <a:r>
              <a:t> template syntax.</a:t>
            </a:r>
          </a:p>
        </p:txBody>
      </p:sp>
      <p:sp>
        <p:nvSpPr>
          <p:cNvPr id="231" name="&lt;p&gt;Using mustaches: {{ rawHtml }}&lt;/p&gt;…"/>
          <p:cNvSpPr txBox="1"/>
          <p:nvPr/>
        </p:nvSpPr>
        <p:spPr>
          <a:xfrm>
            <a:off x="1021921" y="5519149"/>
            <a:ext cx="16598814" cy="3567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lnSpc>
                <a:spcPts val="5400"/>
              </a:lnSpc>
              <a:defRPr sz="3000">
                <a:solidFill>
                  <a:srgbClr val="BBBBBB"/>
                </a:solidFill>
              </a:defRPr>
            </a:pPr>
            <a:r>
              <a:rPr>
                <a:solidFill>
                  <a:srgbClr val="ABB2BF"/>
                </a:solidFill>
              </a:rPr>
              <a:t>&lt;</a:t>
            </a:r>
            <a:r>
              <a:rPr>
                <a:solidFill>
                  <a:srgbClr val="E06C75"/>
                </a:solidFill>
              </a:rPr>
              <a:t>p</a:t>
            </a:r>
            <a:r>
              <a:rPr>
                <a:solidFill>
                  <a:srgbClr val="ABB2BF"/>
                </a:solidFill>
              </a:rPr>
              <a:t>&gt;</a:t>
            </a:r>
            <a:r>
              <a:t>Using mustaches: {{ </a:t>
            </a:r>
            <a:r>
              <a:rPr>
                <a:solidFill>
                  <a:srgbClr val="ABB2BF"/>
                </a:solidFill>
              </a:rPr>
              <a:t>rawHtml</a:t>
            </a:r>
            <a:r>
              <a:t> }}</a:t>
            </a:r>
            <a:r>
              <a:rPr>
                <a:solidFill>
                  <a:srgbClr val="ABB2BF"/>
                </a:solidFill>
              </a:rPr>
              <a:t>&lt;/</a:t>
            </a:r>
            <a:r>
              <a:rPr>
                <a:solidFill>
                  <a:srgbClr val="E06C75"/>
                </a:solidFill>
              </a:rPr>
              <a:t>p</a:t>
            </a:r>
            <a:r>
              <a:rPr>
                <a:solidFill>
                  <a:srgbClr val="ABB2BF"/>
                </a:solidFill>
              </a:rPr>
              <a:t>&gt;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BBBBBB"/>
                </a:solidFill>
              </a:defRPr>
            </a:pPr>
            <a:r>
              <a:rPr>
                <a:solidFill>
                  <a:srgbClr val="ABB2BF"/>
                </a:solidFill>
              </a:rPr>
              <a:t>&lt;</a:t>
            </a:r>
            <a:r>
              <a:rPr>
                <a:solidFill>
                  <a:srgbClr val="E06C75"/>
                </a:solidFill>
              </a:rPr>
              <a:t>p</a:t>
            </a:r>
            <a:r>
              <a:rPr>
                <a:solidFill>
                  <a:srgbClr val="ABB2BF"/>
                </a:solidFill>
              </a:rPr>
              <a:t>&gt;</a:t>
            </a:r>
            <a:r>
              <a:t>Using v-html directive: </a:t>
            </a:r>
            <a:r>
              <a:rPr>
                <a:solidFill>
                  <a:srgbClr val="ABB2BF"/>
                </a:solidFill>
              </a:rPr>
              <a:t>&lt;</a:t>
            </a:r>
            <a:r>
              <a:rPr>
                <a:solidFill>
                  <a:srgbClr val="E06C75"/>
                </a:solidFill>
              </a:rPr>
              <a:t>span</a:t>
            </a:r>
            <a:r>
              <a:rPr>
                <a:solidFill>
                  <a:srgbClr val="ABB2BF"/>
                </a:solidFill>
              </a:rPr>
              <a:t> </a:t>
            </a:r>
            <a:r>
              <a:rPr>
                <a:solidFill>
                  <a:srgbClr val="D19A66"/>
                </a:solidFill>
              </a:rPr>
              <a:t>v-html</a:t>
            </a:r>
            <a:r>
              <a:rPr>
                <a:solidFill>
                  <a:srgbClr val="ABB2BF"/>
                </a:solidFill>
              </a:rPr>
              <a:t>=“rawHtml"&gt;&lt;/</a:t>
            </a:r>
            <a:r>
              <a:rPr>
                <a:solidFill>
                  <a:srgbClr val="E06C75"/>
                </a:solidFill>
              </a:rPr>
              <a:t>span</a:t>
            </a:r>
            <a:r>
              <a:rPr>
                <a:solidFill>
                  <a:srgbClr val="ABB2BF"/>
                </a:solidFill>
              </a:rPr>
              <a:t>&gt;&lt;/</a:t>
            </a:r>
            <a:r>
              <a:rPr>
                <a:solidFill>
                  <a:srgbClr val="E06C75"/>
                </a:solidFill>
              </a:rPr>
              <a:t>p</a:t>
            </a:r>
            <a:r>
              <a:rPr>
                <a:solidFill>
                  <a:srgbClr val="ABB2BF"/>
                </a:solidFill>
              </a:rPr>
              <a:t>&gt;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BBBBBB"/>
                </a:solidFill>
              </a:defRPr>
            </a:pPr>
            <a:r>
              <a:rPr>
                <a:solidFill>
                  <a:srgbClr val="ABB2BF"/>
                </a:solidFill>
              </a:rPr>
              <a:t>&lt;</a:t>
            </a:r>
            <a:r>
              <a:rPr>
                <a:solidFill>
                  <a:srgbClr val="E06C75"/>
                </a:solidFill>
              </a:rPr>
              <a:t>p </a:t>
            </a:r>
            <a:r>
              <a:rPr>
                <a:solidFill>
                  <a:srgbClr val="D19A66"/>
                </a:solidFill>
              </a:rPr>
              <a:t>v-if</a:t>
            </a:r>
            <a:r>
              <a:rPr>
                <a:solidFill>
                  <a:srgbClr val="ABB2BF"/>
                </a:solidFill>
              </a:rPr>
              <a:t>=“conditional”&gt;&lt;/</a:t>
            </a:r>
            <a:r>
              <a:rPr>
                <a:solidFill>
                  <a:srgbClr val="E06C75"/>
                </a:solidFill>
              </a:rPr>
              <a:t>p</a:t>
            </a:r>
            <a:r>
              <a:rPr>
                <a:solidFill>
                  <a:srgbClr val="ABB2BF"/>
                </a:solidFill>
              </a:rPr>
              <a:t>&gt;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BBBBBB"/>
                </a:solidFill>
              </a:defRPr>
            </a:pPr>
            <a:endParaRPr>
              <a:solidFill>
                <a:srgbClr val="ABB2BF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BBBBBB"/>
                </a:solidFill>
              </a:defRPr>
            </a:pPr>
            <a:endParaRPr>
              <a:solidFill>
                <a:srgbClr val="ABB2BF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D19A66"/>
                </a:solidFill>
              </a:defRPr>
            </a:pPr>
            <a:r>
              <a:rPr>
                <a:solidFill>
                  <a:srgbClr val="ABB2BF"/>
                </a:solidFill>
              </a:rPr>
              <a:t>&lt;</a:t>
            </a:r>
            <a:r>
              <a:rPr>
                <a:solidFill>
                  <a:srgbClr val="E06C75"/>
                </a:solidFill>
              </a:rPr>
              <a:t>a</a:t>
            </a:r>
            <a:r>
              <a:rPr>
                <a:solidFill>
                  <a:srgbClr val="ABB2BF"/>
                </a:solidFill>
              </a:rPr>
              <a:t> </a:t>
            </a:r>
            <a:r>
              <a:t>v-bind:href</a:t>
            </a:r>
            <a:r>
              <a:rPr>
                <a:solidFill>
                  <a:srgbClr val="ABB2BF"/>
                </a:solidFill>
              </a:rPr>
              <a:t>="url"&gt;</a:t>
            </a:r>
            <a:r>
              <a:rPr>
                <a:solidFill>
                  <a:srgbClr val="BBBBBB"/>
                </a:solidFill>
              </a:rPr>
              <a:t> ... </a:t>
            </a:r>
            <a:r>
              <a:rPr>
                <a:solidFill>
                  <a:srgbClr val="ABB2BF"/>
                </a:solidFill>
              </a:rPr>
              <a:t>&lt;/</a:t>
            </a:r>
            <a:r>
              <a:rPr>
                <a:solidFill>
                  <a:srgbClr val="E06C75"/>
                </a:solidFill>
              </a:rPr>
              <a:t>a</a:t>
            </a:r>
            <a:r>
              <a:rPr>
                <a:solidFill>
                  <a:srgbClr val="ABB2BF"/>
                </a:solidFill>
              </a:rPr>
              <a:t>&gt;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r>
              <a:t>&lt;</a:t>
            </a:r>
            <a:r>
              <a:rPr>
                <a:solidFill>
                  <a:srgbClr val="E06C75"/>
                </a:solidFill>
              </a:rPr>
              <a:t>a</a:t>
            </a:r>
            <a:r>
              <a:t> </a:t>
            </a:r>
            <a:r>
              <a:rPr>
                <a:solidFill>
                  <a:srgbClr val="D19A66"/>
                </a:solidFill>
              </a:rPr>
              <a:t>:href</a:t>
            </a:r>
            <a:r>
              <a:t>="url"&gt;</a:t>
            </a:r>
            <a:r>
              <a:rPr>
                <a:solidFill>
                  <a:srgbClr val="BBBBBB"/>
                </a:solidFill>
              </a:rPr>
              <a:t> ... </a:t>
            </a:r>
            <a:r>
              <a:t>&lt;/</a:t>
            </a:r>
            <a:r>
              <a:rPr>
                <a:solidFill>
                  <a:srgbClr val="E06C75"/>
                </a:solidFill>
              </a:rPr>
              <a:t>a</a:t>
            </a:r>
            <a:r>
              <a:t>&gt;</a:t>
            </a:r>
            <a:endParaRPr>
              <a:solidFill>
                <a:srgbClr val="BBBBBB"/>
              </a:solidFill>
            </a:endParaRPr>
          </a:p>
        </p:txBody>
      </p:sp>
      <p:pic>
        <p:nvPicPr>
          <p:cNvPr id="23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35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6" name="09. directives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09.</a:t>
            </a:r>
            <a:r>
              <a:t> directives.</a:t>
            </a:r>
          </a:p>
        </p:txBody>
      </p:sp>
      <p:sp>
        <p:nvSpPr>
          <p:cNvPr id="237" name="Directives are special attributes with the v- prefix. Directive attribute values are expected to be a single JavaScript expression.…"/>
          <p:cNvSpPr txBox="1"/>
          <p:nvPr/>
        </p:nvSpPr>
        <p:spPr>
          <a:xfrm>
            <a:off x="904330" y="4735363"/>
            <a:ext cx="19993458" cy="5588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r>
              <a:t>Directives are special attributes with the </a:t>
            </a:r>
            <a:r>
              <a:rPr>
                <a:solidFill>
                  <a:srgbClr val="41B883"/>
                </a:solidFill>
              </a:rPr>
              <a:t>v-</a:t>
            </a:r>
            <a:r>
              <a:t> prefix. Directive attribute values are expected to be </a:t>
            </a:r>
            <a:r>
              <a:rPr b="1">
                <a:solidFill>
                  <a:srgbClr val="41B883"/>
                </a:solidFill>
              </a:rPr>
              <a:t>a single JavaScript expression</a:t>
            </a:r>
            <a:r>
              <a:rPr b="1"/>
              <a:t>.</a:t>
            </a:r>
          </a:p>
          <a:p>
            <a:endParaRPr b="1"/>
          </a:p>
          <a:p>
            <a:r>
              <a:t>There are a set of created directives to use, but you can also create your own ones.</a:t>
            </a:r>
          </a:p>
          <a:p>
            <a:endParaRPr/>
          </a:p>
          <a:p>
            <a:pPr>
              <a:defRPr>
                <a:solidFill>
                  <a:srgbClr val="41B883"/>
                </a:solidFill>
              </a:defRPr>
            </a:pPr>
            <a:r>
              <a:t>https://vuejs.org/v2/guide/custom-directive.html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D19A66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BBBBBB"/>
              </a:solidFill>
            </a:endParaRPr>
          </a:p>
        </p:txBody>
      </p:sp>
      <p:pic>
        <p:nvPicPr>
          <p:cNvPr id="23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41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2" name="10. computed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10.</a:t>
            </a:r>
            <a:r>
              <a:t> computed.</a:t>
            </a:r>
          </a:p>
        </p:txBody>
      </p:sp>
      <p:sp>
        <p:nvSpPr>
          <p:cNvPr id="243" name="&lt;div id=&quot;example&quot;&gt;…"/>
          <p:cNvSpPr txBox="1"/>
          <p:nvPr/>
        </p:nvSpPr>
        <p:spPr>
          <a:xfrm>
            <a:off x="873690" y="5046277"/>
            <a:ext cx="16598814" cy="65402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defRPr sz="3000">
                <a:solidFill>
                  <a:srgbClr val="98C379"/>
                </a:solidFill>
              </a:defRPr>
            </a:pPr>
            <a:r>
              <a:rPr sz="3000" dirty="0">
                <a:solidFill>
                  <a:srgbClr val="ABB2BF"/>
                </a:solidFill>
              </a:rPr>
              <a:t>&lt;</a:t>
            </a:r>
            <a:r>
              <a:rPr sz="3000" dirty="0">
                <a:solidFill>
                  <a:srgbClr val="E06C75"/>
                </a:solidFill>
              </a:rPr>
              <a:t>div</a:t>
            </a:r>
            <a:r>
              <a:rPr sz="3000" dirty="0">
                <a:solidFill>
                  <a:srgbClr val="ABB2BF"/>
                </a:solidFill>
              </a:rPr>
              <a:t> </a:t>
            </a:r>
            <a:r>
              <a:rPr sz="3000" dirty="0">
                <a:solidFill>
                  <a:srgbClr val="61AFEF"/>
                </a:solidFill>
              </a:rPr>
              <a:t>id</a:t>
            </a:r>
            <a:r>
              <a:rPr sz="3000" dirty="0">
                <a:solidFill>
                  <a:srgbClr val="ABB2BF"/>
                </a:solidFill>
              </a:rPr>
              <a:t>=</a:t>
            </a:r>
            <a:r>
              <a:rPr sz="3000" dirty="0"/>
              <a:t>"example"</a:t>
            </a:r>
            <a:r>
              <a:rPr sz="3000" dirty="0">
                <a:solidFill>
                  <a:srgbClr val="ABB2BF"/>
                </a:solidFill>
              </a:rPr>
              <a:t>&gt;</a:t>
            </a:r>
            <a:endParaRPr sz="3000"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BBBBBB"/>
                </a:solidFill>
              </a:defRPr>
            </a:pPr>
            <a:r>
              <a:rPr sz="3000" dirty="0"/>
              <a:t>  </a:t>
            </a:r>
            <a:r>
              <a:rPr sz="3000" dirty="0">
                <a:solidFill>
                  <a:srgbClr val="ABB2BF"/>
                </a:solidFill>
              </a:rPr>
              <a:t>&lt;</a:t>
            </a:r>
            <a:r>
              <a:rPr sz="3000" dirty="0">
                <a:solidFill>
                  <a:srgbClr val="E06C75"/>
                </a:solidFill>
              </a:rPr>
              <a:t>p</a:t>
            </a:r>
            <a:r>
              <a:rPr sz="3000" dirty="0">
                <a:solidFill>
                  <a:srgbClr val="ABB2BF"/>
                </a:solidFill>
              </a:rPr>
              <a:t>&gt;</a:t>
            </a:r>
            <a:r>
              <a:rPr sz="3000" dirty="0"/>
              <a:t>Original message: "{{ </a:t>
            </a:r>
            <a:r>
              <a:rPr sz="3000" dirty="0">
                <a:solidFill>
                  <a:srgbClr val="ABB2BF"/>
                </a:solidFill>
              </a:rPr>
              <a:t>message</a:t>
            </a:r>
            <a:r>
              <a:rPr sz="3000" dirty="0"/>
              <a:t> }}"</a:t>
            </a:r>
            <a:r>
              <a:rPr sz="3000" dirty="0">
                <a:solidFill>
                  <a:srgbClr val="ABB2BF"/>
                </a:solidFill>
              </a:rPr>
              <a:t>&lt;/</a:t>
            </a:r>
            <a:r>
              <a:rPr sz="3000" dirty="0">
                <a:solidFill>
                  <a:srgbClr val="E06C75"/>
                </a:solidFill>
              </a:rPr>
              <a:t>p</a:t>
            </a:r>
            <a:r>
              <a:rPr sz="3000" dirty="0">
                <a:solidFill>
                  <a:srgbClr val="ABB2BF"/>
                </a:solidFill>
              </a:rPr>
              <a:t>&gt;</a:t>
            </a:r>
          </a:p>
          <a:p>
            <a:pPr defTabSz="457200">
              <a:defRPr sz="3000">
                <a:solidFill>
                  <a:srgbClr val="BBBBBB"/>
                </a:solidFill>
              </a:defRPr>
            </a:pPr>
            <a:r>
              <a:rPr sz="3000" dirty="0"/>
              <a:t>  </a:t>
            </a:r>
            <a:r>
              <a:rPr sz="3000" dirty="0">
                <a:solidFill>
                  <a:srgbClr val="ABB2BF"/>
                </a:solidFill>
              </a:rPr>
              <a:t>&lt;</a:t>
            </a:r>
            <a:r>
              <a:rPr sz="3000" dirty="0">
                <a:solidFill>
                  <a:srgbClr val="E06C75"/>
                </a:solidFill>
              </a:rPr>
              <a:t>p</a:t>
            </a:r>
            <a:r>
              <a:rPr sz="3000" dirty="0">
                <a:solidFill>
                  <a:srgbClr val="ABB2BF"/>
                </a:solidFill>
              </a:rPr>
              <a:t>&gt;</a:t>
            </a:r>
            <a:r>
              <a:rPr sz="3000" dirty="0"/>
              <a:t>Computed reversed message: "{{ </a:t>
            </a:r>
            <a:r>
              <a:rPr sz="3000" dirty="0">
                <a:solidFill>
                  <a:srgbClr val="ABB2BF"/>
                </a:solidFill>
              </a:rPr>
              <a:t>reversedMessage</a:t>
            </a:r>
            <a:r>
              <a:rPr sz="3000" dirty="0"/>
              <a:t> }}"</a:t>
            </a:r>
            <a:r>
              <a:rPr sz="3000" dirty="0">
                <a:solidFill>
                  <a:srgbClr val="ABB2BF"/>
                </a:solidFill>
              </a:rPr>
              <a:t>&lt;/</a:t>
            </a:r>
            <a:r>
              <a:rPr sz="3000" dirty="0">
                <a:solidFill>
                  <a:srgbClr val="E06C75"/>
                </a:solidFill>
              </a:rPr>
              <a:t>p</a:t>
            </a:r>
            <a:r>
              <a:rPr sz="3000" dirty="0">
                <a:solidFill>
                  <a:srgbClr val="ABB2BF"/>
                </a:solidFill>
              </a:rPr>
              <a:t>&gt;</a:t>
            </a:r>
          </a:p>
          <a:p>
            <a:pPr defTabSz="457200">
              <a:defRPr sz="3000">
                <a:solidFill>
                  <a:srgbClr val="E06C75"/>
                </a:solidFill>
              </a:defRPr>
            </a:pPr>
            <a:r>
              <a:rPr sz="3000" dirty="0">
                <a:solidFill>
                  <a:srgbClr val="ABB2BF"/>
                </a:solidFill>
              </a:rPr>
              <a:t>&lt;/</a:t>
            </a:r>
            <a:r>
              <a:rPr sz="3000" dirty="0"/>
              <a:t>div</a:t>
            </a:r>
            <a:r>
              <a:rPr sz="3000" dirty="0">
                <a:solidFill>
                  <a:srgbClr val="ABB2BF"/>
                </a:solidFill>
              </a:rPr>
              <a:t>&gt;</a:t>
            </a:r>
          </a:p>
          <a:p>
            <a:pPr defTabSz="457200">
              <a:defRPr sz="3000">
                <a:solidFill>
                  <a:srgbClr val="E06C75"/>
                </a:solidFill>
              </a:defRPr>
            </a:pPr>
            <a:endParaRPr sz="3000" dirty="0">
              <a:solidFill>
                <a:srgbClr val="ABB2BF"/>
              </a:solidFill>
            </a:endParaRPr>
          </a:p>
          <a:p>
            <a:pPr defTabSz="457200">
              <a:defRPr sz="3000">
                <a:solidFill>
                  <a:srgbClr val="E06C75"/>
                </a:solidFill>
              </a:defRPr>
            </a:pPr>
            <a:r>
              <a:rPr sz="3000" dirty="0">
                <a:solidFill>
                  <a:srgbClr val="ABB2BF"/>
                </a:solidFill>
              </a:rPr>
              <a:t>&lt;</a:t>
            </a:r>
            <a:r>
              <a:rPr sz="3000" dirty="0"/>
              <a:t>script</a:t>
            </a:r>
            <a:r>
              <a:rPr sz="3000" dirty="0">
                <a:solidFill>
                  <a:srgbClr val="ABB2BF"/>
                </a:solidFill>
              </a:rPr>
              <a:t>&gt;</a:t>
            </a:r>
            <a:endParaRPr sz="3000"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BBBBBB"/>
                </a:solidFill>
              </a:defRPr>
            </a:pPr>
            <a:r>
              <a:rPr sz="3000" dirty="0"/>
              <a:t>computed</a:t>
            </a:r>
            <a:r>
              <a:rPr sz="3000" dirty="0">
                <a:solidFill>
                  <a:srgbClr val="56B6C2"/>
                </a:solidFill>
              </a:rPr>
              <a:t>:</a:t>
            </a:r>
            <a:r>
              <a:rPr sz="3000" dirty="0"/>
              <a:t> </a:t>
            </a:r>
            <a:r>
              <a:rPr sz="3000" dirty="0">
                <a:solidFill>
                  <a:srgbClr val="ABB2BF"/>
                </a:solidFill>
              </a:rPr>
              <a:t>{</a:t>
            </a:r>
          </a:p>
          <a:p>
            <a:pPr defTabSz="457200">
              <a:defRPr sz="3000" i="1">
                <a:solidFill>
                  <a:srgbClr val="5C6370"/>
                </a:solidFill>
              </a:defRPr>
            </a:pPr>
            <a:r>
              <a:rPr sz="3000" i="0" dirty="0">
                <a:solidFill>
                  <a:srgbClr val="BBBBBB"/>
                </a:solidFill>
              </a:rPr>
              <a:t>    </a:t>
            </a:r>
            <a:r>
              <a:rPr sz="3000" dirty="0"/>
              <a:t>// a computed getter</a:t>
            </a:r>
            <a:endParaRPr sz="3000" i="0"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61AFEF"/>
                </a:solidFill>
              </a:defRPr>
            </a:pPr>
            <a:r>
              <a:rPr sz="3000" dirty="0">
                <a:solidFill>
                  <a:srgbClr val="BBBBBB"/>
                </a:solidFill>
              </a:rPr>
              <a:t>    </a:t>
            </a:r>
            <a:r>
              <a:rPr sz="3000" dirty="0"/>
              <a:t>reversedMessage</a:t>
            </a:r>
            <a:r>
              <a:rPr sz="3000" dirty="0">
                <a:solidFill>
                  <a:srgbClr val="56B6C2"/>
                </a:solidFill>
              </a:rPr>
              <a:t>:</a:t>
            </a:r>
            <a:r>
              <a:rPr sz="3000" dirty="0">
                <a:solidFill>
                  <a:srgbClr val="BBBBBB"/>
                </a:solidFill>
              </a:rPr>
              <a:t> </a:t>
            </a:r>
            <a:r>
              <a:rPr sz="3000" dirty="0">
                <a:solidFill>
                  <a:srgbClr val="C678DD"/>
                </a:solidFill>
              </a:rPr>
              <a:t>function</a:t>
            </a:r>
            <a:r>
              <a:rPr sz="3000" dirty="0">
                <a:solidFill>
                  <a:srgbClr val="BBBBBB"/>
                </a:solidFill>
              </a:rPr>
              <a:t> </a:t>
            </a:r>
            <a:r>
              <a:rPr sz="3000" dirty="0">
                <a:solidFill>
                  <a:srgbClr val="ABB2BF"/>
                </a:solidFill>
              </a:rPr>
              <a:t>()</a:t>
            </a:r>
            <a:r>
              <a:rPr sz="3000" dirty="0">
                <a:solidFill>
                  <a:srgbClr val="BBBBBB"/>
                </a:solidFill>
              </a:rPr>
              <a:t> </a:t>
            </a:r>
            <a:r>
              <a:rPr sz="3000" dirty="0">
                <a:solidFill>
                  <a:srgbClr val="ABB2BF"/>
                </a:solidFill>
              </a:rPr>
              <a:t>{</a:t>
            </a:r>
            <a:endParaRPr sz="3000" dirty="0">
              <a:solidFill>
                <a:srgbClr val="BBBBBB"/>
              </a:solidFill>
            </a:endParaRPr>
          </a:p>
          <a:p>
            <a:pPr defTabSz="457200">
              <a:defRPr sz="3000" i="1">
                <a:solidFill>
                  <a:srgbClr val="5C6370"/>
                </a:solidFill>
              </a:defRPr>
            </a:pPr>
            <a:r>
              <a:rPr sz="3000" i="0" dirty="0">
                <a:solidFill>
                  <a:srgbClr val="BBBBBB"/>
                </a:solidFill>
              </a:rPr>
              <a:t>      </a:t>
            </a:r>
            <a:r>
              <a:rPr sz="3000" dirty="0"/>
              <a:t>// `this` points to the vm instance</a:t>
            </a:r>
            <a:endParaRPr sz="3000" i="0"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E06C75"/>
                </a:solidFill>
              </a:defRPr>
            </a:pPr>
            <a:r>
              <a:rPr sz="3000" dirty="0">
                <a:solidFill>
                  <a:srgbClr val="BBBBBB"/>
                </a:solidFill>
              </a:rPr>
              <a:t>      </a:t>
            </a:r>
            <a:r>
              <a:rPr sz="3000" dirty="0">
                <a:solidFill>
                  <a:srgbClr val="C678DD"/>
                </a:solidFill>
              </a:rPr>
              <a:t>return</a:t>
            </a:r>
            <a:r>
              <a:rPr sz="3000" dirty="0">
                <a:solidFill>
                  <a:srgbClr val="BBBBBB"/>
                </a:solidFill>
              </a:rPr>
              <a:t> </a:t>
            </a:r>
            <a:r>
              <a:rPr sz="3000" dirty="0"/>
              <a:t>this</a:t>
            </a:r>
            <a:r>
              <a:rPr sz="3000" dirty="0">
                <a:solidFill>
                  <a:srgbClr val="ABB2BF"/>
                </a:solidFill>
              </a:rPr>
              <a:t>.</a:t>
            </a:r>
            <a:r>
              <a:rPr sz="3000" dirty="0"/>
              <a:t>message</a:t>
            </a:r>
            <a:r>
              <a:rPr sz="3000" dirty="0">
                <a:solidFill>
                  <a:srgbClr val="ABB2BF"/>
                </a:solidFill>
              </a:rPr>
              <a:t>.</a:t>
            </a:r>
            <a:r>
              <a:rPr sz="3000" dirty="0">
                <a:solidFill>
                  <a:srgbClr val="56B6C2"/>
                </a:solidFill>
              </a:rPr>
              <a:t>split</a:t>
            </a:r>
            <a:r>
              <a:rPr sz="3000" dirty="0">
                <a:solidFill>
                  <a:srgbClr val="ABB2BF"/>
                </a:solidFill>
              </a:rPr>
              <a:t>(</a:t>
            </a:r>
            <a:r>
              <a:rPr sz="3000" dirty="0">
                <a:solidFill>
                  <a:srgbClr val="98C379"/>
                </a:solidFill>
              </a:rPr>
              <a:t>''</a:t>
            </a:r>
            <a:r>
              <a:rPr sz="3000" dirty="0">
                <a:solidFill>
                  <a:srgbClr val="ABB2BF"/>
                </a:solidFill>
              </a:rPr>
              <a:t>).</a:t>
            </a:r>
            <a:r>
              <a:rPr sz="3000" dirty="0">
                <a:solidFill>
                  <a:srgbClr val="56B6C2"/>
                </a:solidFill>
              </a:rPr>
              <a:t>reverse</a:t>
            </a:r>
            <a:r>
              <a:rPr sz="3000" dirty="0">
                <a:solidFill>
                  <a:srgbClr val="ABB2BF"/>
                </a:solidFill>
              </a:rPr>
              <a:t>().</a:t>
            </a:r>
            <a:r>
              <a:rPr sz="3000" dirty="0">
                <a:solidFill>
                  <a:srgbClr val="56B6C2"/>
                </a:solidFill>
              </a:rPr>
              <a:t>join</a:t>
            </a:r>
            <a:r>
              <a:rPr sz="3000" dirty="0">
                <a:solidFill>
                  <a:srgbClr val="ABB2BF"/>
                </a:solidFill>
              </a:rPr>
              <a:t>(</a:t>
            </a:r>
            <a:r>
              <a:rPr sz="3000" dirty="0">
                <a:solidFill>
                  <a:srgbClr val="98C379"/>
                </a:solidFill>
              </a:rPr>
              <a:t>''</a:t>
            </a:r>
            <a:r>
              <a:rPr sz="3000" dirty="0">
                <a:solidFill>
                  <a:srgbClr val="ABB2BF"/>
                </a:solidFill>
              </a:rPr>
              <a:t>)</a:t>
            </a:r>
            <a:endParaRPr sz="3000" dirty="0">
              <a:solidFill>
                <a:srgbClr val="BBBBBB"/>
              </a:solidFill>
            </a:endParaRPr>
          </a:p>
          <a:p>
            <a:pPr defTabSz="457200">
              <a:defRPr sz="3000">
                <a:solidFill>
                  <a:srgbClr val="BBBBBB"/>
                </a:solidFill>
              </a:defRPr>
            </a:pPr>
            <a:r>
              <a:rPr sz="3000" dirty="0"/>
              <a:t>    </a:t>
            </a:r>
            <a:r>
              <a:rPr sz="3000" dirty="0">
                <a:solidFill>
                  <a:srgbClr val="ABB2BF"/>
                </a:solidFill>
              </a:rPr>
              <a:t>}</a:t>
            </a:r>
          </a:p>
          <a:p>
            <a:pPr defTabSz="457200">
              <a:defRPr sz="3000">
                <a:solidFill>
                  <a:srgbClr val="BBBBBB"/>
                </a:solidFill>
              </a:defRPr>
            </a:pPr>
            <a:r>
              <a:rPr sz="3000" dirty="0">
                <a:solidFill>
                  <a:srgbClr val="ABB2BF"/>
                </a:solidFill>
              </a:rPr>
              <a:t>}</a:t>
            </a:r>
          </a:p>
          <a:p>
            <a:pPr defTabSz="457200">
              <a:defRPr sz="3000">
                <a:solidFill>
                  <a:srgbClr val="E06C75"/>
                </a:solidFill>
              </a:defRPr>
            </a:pPr>
            <a:r>
              <a:rPr sz="3000" dirty="0">
                <a:solidFill>
                  <a:srgbClr val="ABB2BF"/>
                </a:solidFill>
              </a:rPr>
              <a:t>&lt;/</a:t>
            </a:r>
            <a:r>
              <a:rPr sz="3000" dirty="0"/>
              <a:t>script</a:t>
            </a:r>
            <a:r>
              <a:rPr sz="3000" dirty="0">
                <a:solidFill>
                  <a:srgbClr val="ABB2BF"/>
                </a:solidFill>
              </a:rPr>
              <a:t>&gt;</a:t>
            </a:r>
          </a:p>
        </p:txBody>
      </p:sp>
      <p:pic>
        <p:nvPicPr>
          <p:cNvPr id="24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43" name="$whoami."/>
          <p:cNvSpPr txBox="1"/>
          <p:nvPr/>
        </p:nvSpPr>
        <p:spPr>
          <a:xfrm>
            <a:off x="1010795" y="2683479"/>
            <a:ext cx="5426993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defTabSz="594360">
              <a:lnSpc>
                <a:spcPct val="80000"/>
              </a:lnSpc>
              <a:defRPr sz="7200" b="1"/>
            </a:lvl1pPr>
          </a:lstStyle>
          <a:p>
            <a:r>
              <a:t>$whoami.</a:t>
            </a:r>
          </a:p>
        </p:txBody>
      </p:sp>
      <p:sp>
        <p:nvSpPr>
          <p:cNvPr id="44" name="Xavi Sánchez Mir"/>
          <p:cNvSpPr txBox="1"/>
          <p:nvPr/>
        </p:nvSpPr>
        <p:spPr>
          <a:xfrm>
            <a:off x="3456318" y="4440023"/>
            <a:ext cx="8805447" cy="823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>
              <a:lnSpc>
                <a:spcPct val="80000"/>
              </a:lnSpc>
              <a:defRPr sz="5000"/>
            </a:lvl1pPr>
          </a:lstStyle>
          <a:p>
            <a:r>
              <a:t>Xavi Sánchez Mir</a:t>
            </a:r>
          </a:p>
        </p:txBody>
      </p:sp>
      <p:sp>
        <p:nvSpPr>
          <p:cNvPr id="45" name="Fullstack developer at Tokiota…"/>
          <p:cNvSpPr txBox="1"/>
          <p:nvPr/>
        </p:nvSpPr>
        <p:spPr>
          <a:xfrm>
            <a:off x="3383165" y="5567980"/>
            <a:ext cx="12974280" cy="38045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80000"/>
              </a:lnSpc>
              <a:defRPr sz="5000"/>
            </a:pPr>
            <a:r>
              <a:rPr b="1"/>
              <a:t>Fullstack developer</a:t>
            </a:r>
            <a:r>
              <a:t> at Tokiota</a:t>
            </a:r>
            <a:br/>
            <a:endParaRPr/>
          </a:p>
          <a:p>
            <a:pPr>
              <a:lnSpc>
                <a:spcPct val="80000"/>
              </a:lnSpc>
              <a:defRPr sz="5000"/>
            </a:pPr>
            <a:r>
              <a:t>Universitat Politécnica de Catalunya</a:t>
            </a:r>
            <a:br/>
            <a:endParaRPr/>
          </a:p>
          <a:p>
            <a:pPr>
              <a:lnSpc>
                <a:spcPct val="80000"/>
              </a:lnSpc>
              <a:defRPr sz="5000"/>
            </a:pPr>
            <a:r>
              <a:t>Universidad Politécnica de Madrid</a:t>
            </a:r>
          </a:p>
        </p:txBody>
      </p:sp>
      <p:pic>
        <p:nvPicPr>
          <p:cNvPr id="46" name="working.jpg" descr="working.jpg"/>
          <p:cNvPicPr>
            <a:picLocks noChangeAspect="1"/>
          </p:cNvPicPr>
          <p:nvPr/>
        </p:nvPicPr>
        <p:blipFill>
          <a:blip r:embed="rId2">
            <a:extLst/>
          </a:blip>
          <a:srcRect l="24759" t="984" r="355" b="979"/>
          <a:stretch>
            <a:fillRect/>
          </a:stretch>
        </p:blipFill>
        <p:spPr>
          <a:xfrm>
            <a:off x="16043959" y="3113480"/>
            <a:ext cx="4508115" cy="4508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3175">
            <a:miter lim="400000"/>
          </a:ln>
        </p:spPr>
      </p:pic>
      <p:grpSp>
        <p:nvGrpSpPr>
          <p:cNvPr id="49" name="Grupo"/>
          <p:cNvGrpSpPr/>
          <p:nvPr/>
        </p:nvGrpSpPr>
        <p:grpSpPr>
          <a:xfrm>
            <a:off x="3406908" y="9017842"/>
            <a:ext cx="10209222" cy="1137037"/>
            <a:chOff x="0" y="0"/>
            <a:chExt cx="10209221" cy="1137036"/>
          </a:xfrm>
        </p:grpSpPr>
        <p:pic>
          <p:nvPicPr>
            <p:cNvPr id="47" name="Imagen" descr="Imagen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7037" cy="113703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48" name="@xavism9"/>
            <p:cNvSpPr txBox="1"/>
            <p:nvPr/>
          </p:nvSpPr>
          <p:spPr>
            <a:xfrm>
              <a:off x="1403775" y="156950"/>
              <a:ext cx="8805447" cy="8231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>
                <a:lnSpc>
                  <a:spcPct val="80000"/>
                </a:lnSpc>
                <a:defRPr sz="5000"/>
              </a:lvl1pPr>
            </a:lstStyle>
            <a:p>
              <a:r>
                <a:t>@xavism9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47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8" name="11. watchers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11.</a:t>
            </a:r>
            <a:r>
              <a:t> watchers.</a:t>
            </a:r>
          </a:p>
        </p:txBody>
      </p:sp>
      <p:sp>
        <p:nvSpPr>
          <p:cNvPr id="249" name="&lt;div id=&quot;example&quot;&gt;…"/>
          <p:cNvSpPr txBox="1"/>
          <p:nvPr/>
        </p:nvSpPr>
        <p:spPr>
          <a:xfrm>
            <a:off x="972510" y="5350754"/>
            <a:ext cx="16598815" cy="5410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lnSpc>
                <a:spcPts val="5400"/>
              </a:lnSpc>
              <a:defRPr sz="3000">
                <a:solidFill>
                  <a:srgbClr val="98C379"/>
                </a:solidFill>
              </a:defRPr>
            </a:pPr>
            <a:r>
              <a:rPr>
                <a:solidFill>
                  <a:srgbClr val="ABB2BF"/>
                </a:solidFill>
              </a:rPr>
              <a:t>&lt;</a:t>
            </a:r>
            <a:r>
              <a:rPr>
                <a:solidFill>
                  <a:srgbClr val="E06C75"/>
                </a:solidFill>
              </a:rPr>
              <a:t>div</a:t>
            </a:r>
            <a:r>
              <a:rPr>
                <a:solidFill>
                  <a:srgbClr val="ABB2BF"/>
                </a:solidFill>
              </a:rPr>
              <a:t> </a:t>
            </a:r>
            <a:r>
              <a:rPr>
                <a:solidFill>
                  <a:srgbClr val="61AFEF"/>
                </a:solidFill>
              </a:rPr>
              <a:t>id</a:t>
            </a:r>
            <a:r>
              <a:rPr>
                <a:solidFill>
                  <a:srgbClr val="ABB2BF"/>
                </a:solidFill>
              </a:rPr>
              <a:t>=</a:t>
            </a:r>
            <a:r>
              <a:t>"example"</a:t>
            </a:r>
            <a:r>
              <a:rPr>
                <a:solidFill>
                  <a:srgbClr val="ABB2BF"/>
                </a:solidFill>
              </a:rPr>
              <a:t>&gt;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BBBBBB"/>
                </a:solidFill>
              </a:defRPr>
            </a:pPr>
            <a:r>
              <a:t>  </a:t>
            </a:r>
            <a:r>
              <a:rPr>
                <a:solidFill>
                  <a:srgbClr val="ABB2BF"/>
                </a:solidFill>
              </a:rPr>
              <a:t>&lt;</a:t>
            </a:r>
            <a:r>
              <a:rPr>
                <a:solidFill>
                  <a:srgbClr val="E06C75"/>
                </a:solidFill>
              </a:rPr>
              <a:t>p</a:t>
            </a:r>
            <a:r>
              <a:rPr>
                <a:solidFill>
                  <a:srgbClr val="ABB2BF"/>
                </a:solidFill>
              </a:rPr>
              <a:t>&gt;</a:t>
            </a:r>
            <a:r>
              <a:t>Original message: "{{ </a:t>
            </a:r>
            <a:r>
              <a:rPr>
                <a:solidFill>
                  <a:srgbClr val="ABB2BF"/>
                </a:solidFill>
              </a:rPr>
              <a:t>message</a:t>
            </a:r>
            <a:r>
              <a:t> }}"</a:t>
            </a:r>
            <a:r>
              <a:rPr>
                <a:solidFill>
                  <a:srgbClr val="ABB2BF"/>
                </a:solidFill>
              </a:rPr>
              <a:t>&lt;/</a:t>
            </a:r>
            <a:r>
              <a:rPr>
                <a:solidFill>
                  <a:srgbClr val="E06C75"/>
                </a:solidFill>
              </a:rPr>
              <a:t>p</a:t>
            </a:r>
            <a:r>
              <a:rPr>
                <a:solidFill>
                  <a:srgbClr val="ABB2BF"/>
                </a:solidFill>
              </a:rPr>
              <a:t>&gt;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E06C75"/>
                </a:solidFill>
              </a:defRPr>
            </a:pPr>
            <a:r>
              <a:rPr>
                <a:solidFill>
                  <a:srgbClr val="ABB2BF"/>
                </a:solidFill>
              </a:rPr>
              <a:t>&lt;/</a:t>
            </a:r>
            <a:r>
              <a:t>div</a:t>
            </a:r>
            <a:r>
              <a:rPr>
                <a:solidFill>
                  <a:srgbClr val="ABB2BF"/>
                </a:solidFill>
              </a:rPr>
              <a:t>&gt;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E06C75"/>
                </a:solidFill>
              </a:defRPr>
            </a:pPr>
            <a:endParaRPr>
              <a:solidFill>
                <a:srgbClr val="ABB2BF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E06C75"/>
                </a:solidFill>
              </a:defRPr>
            </a:pPr>
            <a:r>
              <a:rPr>
                <a:solidFill>
                  <a:srgbClr val="ABB2BF"/>
                </a:solidFill>
              </a:rPr>
              <a:t>&lt;</a:t>
            </a:r>
            <a:r>
              <a:t>script</a:t>
            </a:r>
            <a:r>
              <a:rPr>
                <a:solidFill>
                  <a:srgbClr val="ABB2BF"/>
                </a:solidFill>
              </a:rPr>
              <a:t>&gt;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BBBBBB"/>
                </a:solidFill>
              </a:defRPr>
            </a:pPr>
            <a:r>
              <a:t>watch</a:t>
            </a:r>
            <a:r>
              <a:rPr>
                <a:solidFill>
                  <a:srgbClr val="56B6C2"/>
                </a:solidFill>
              </a:rPr>
              <a:t>:</a:t>
            </a:r>
            <a:r>
              <a:t> </a:t>
            </a:r>
            <a:r>
              <a:rPr>
                <a:solidFill>
                  <a:srgbClr val="ABB2BF"/>
                </a:solidFill>
              </a:rPr>
              <a:t>{</a:t>
            </a:r>
          </a:p>
          <a:p>
            <a:pPr defTabSz="457200">
              <a:lnSpc>
                <a:spcPts val="5400"/>
              </a:lnSpc>
              <a:defRPr sz="3000" i="1">
                <a:solidFill>
                  <a:srgbClr val="5C6370"/>
                </a:solidFill>
              </a:defRPr>
            </a:pPr>
            <a:r>
              <a:rPr>
                <a:solidFill>
                  <a:srgbClr val="BBBBBB"/>
                </a:solidFill>
              </a:rPr>
              <a:t>   </a:t>
            </a:r>
            <a:r>
              <a:rPr>
                <a:solidFill>
                  <a:srgbClr val="D6E3FF"/>
                </a:solidFill>
              </a:rPr>
              <a:t>message</a:t>
            </a:r>
            <a:r>
              <a:rPr>
                <a:solidFill>
                  <a:srgbClr val="56B6C2"/>
                </a:solidFill>
              </a:rPr>
              <a:t>:</a:t>
            </a:r>
            <a:r>
              <a:rPr>
                <a:solidFill>
                  <a:srgbClr val="BBBBBB"/>
                </a:solidFill>
              </a:rPr>
              <a:t> </a:t>
            </a:r>
            <a:r>
              <a:rPr>
                <a:solidFill>
                  <a:srgbClr val="C678DD"/>
                </a:solidFill>
              </a:rPr>
              <a:t>function</a:t>
            </a:r>
            <a:r>
              <a:rPr>
                <a:solidFill>
                  <a:srgbClr val="BBBBBB"/>
                </a:solidFill>
              </a:rPr>
              <a:t> </a:t>
            </a:r>
            <a:r>
              <a:rPr>
                <a:solidFill>
                  <a:srgbClr val="ABB2BF"/>
                </a:solidFill>
              </a:rPr>
              <a:t>()</a:t>
            </a:r>
            <a:r>
              <a:rPr>
                <a:solidFill>
                  <a:srgbClr val="BBBBBB"/>
                </a:solidFill>
              </a:rPr>
              <a:t> </a:t>
            </a:r>
            <a:r>
              <a:rPr>
                <a:solidFill>
                  <a:srgbClr val="ABB2BF"/>
                </a:solidFill>
              </a:rPr>
              <a:t>{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 i="1">
                <a:solidFill>
                  <a:srgbClr val="5C6370"/>
                </a:solidFill>
              </a:defRPr>
            </a:pPr>
            <a:r>
              <a:rPr>
                <a:solidFill>
                  <a:srgbClr val="BBBBBB"/>
                </a:solidFill>
              </a:rPr>
              <a:t>     </a:t>
            </a:r>
            <a:r>
              <a:rPr>
                <a:solidFill>
                  <a:srgbClr val="E5C07B"/>
                </a:solidFill>
              </a:rPr>
              <a:t>console</a:t>
            </a:r>
            <a:r>
              <a:rPr>
                <a:solidFill>
                  <a:srgbClr val="ABB2BF"/>
                </a:solidFill>
              </a:rPr>
              <a:t>.</a:t>
            </a:r>
            <a:r>
              <a:rPr>
                <a:solidFill>
                  <a:srgbClr val="56B6C2"/>
                </a:solidFill>
              </a:rPr>
              <a:t>log</a:t>
            </a:r>
            <a:r>
              <a:rPr>
                <a:solidFill>
                  <a:srgbClr val="ABB2BF"/>
                </a:solidFill>
              </a:rPr>
              <a:t>(</a:t>
            </a:r>
            <a:r>
              <a:rPr>
                <a:solidFill>
                  <a:srgbClr val="D6E3FF"/>
                </a:solidFill>
              </a:rPr>
              <a:t>'Your message has changed'</a:t>
            </a:r>
            <a:r>
              <a:rPr>
                <a:solidFill>
                  <a:srgbClr val="ABB2BF"/>
                </a:solidFill>
              </a:rPr>
              <a:t>)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BBBBBB"/>
                </a:solidFill>
              </a:defRPr>
            </a:pPr>
            <a:r>
              <a:t>    </a:t>
            </a:r>
            <a:r>
              <a:rPr>
                <a:solidFill>
                  <a:srgbClr val="ABB2BF"/>
                </a:solidFill>
              </a:rPr>
              <a:t>}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BBBBBB"/>
                </a:solidFill>
              </a:defRPr>
            </a:pPr>
            <a:r>
              <a:rPr>
                <a:solidFill>
                  <a:srgbClr val="ABB2BF"/>
                </a:solidFill>
              </a:rPr>
              <a:t>}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E06C75"/>
                </a:solidFill>
              </a:defRPr>
            </a:pPr>
            <a:r>
              <a:rPr>
                <a:solidFill>
                  <a:srgbClr val="ABB2BF"/>
                </a:solidFill>
              </a:rPr>
              <a:t>&lt;/</a:t>
            </a:r>
            <a:r>
              <a:t>script</a:t>
            </a:r>
            <a:r>
              <a:rPr>
                <a:solidFill>
                  <a:srgbClr val="ABB2BF"/>
                </a:solidFill>
              </a:rPr>
              <a:t>&gt;</a:t>
            </a:r>
          </a:p>
        </p:txBody>
      </p:sp>
      <p:pic>
        <p:nvPicPr>
          <p:cNvPr id="25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3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4" name="12. routing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12.</a:t>
            </a:r>
            <a:r>
              <a:t> routing.</a:t>
            </a:r>
          </a:p>
        </p:txBody>
      </p:sp>
      <p:sp>
        <p:nvSpPr>
          <p:cNvPr id="255" name="Create an SPA as simple as possible, just enjoy how it works…"/>
          <p:cNvSpPr txBox="1"/>
          <p:nvPr/>
        </p:nvSpPr>
        <p:spPr>
          <a:xfrm>
            <a:off x="997216" y="4782343"/>
            <a:ext cx="16598814" cy="4521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r>
              <a:t>Create an </a:t>
            </a:r>
            <a:r>
              <a:rPr>
                <a:solidFill>
                  <a:srgbClr val="41B883"/>
                </a:solidFill>
              </a:rPr>
              <a:t>SPA</a:t>
            </a:r>
            <a:r>
              <a:t> as simple as possible, just enjoy how it works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endParaRPr/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endParaRPr/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r>
              <a:rPr>
                <a:solidFill>
                  <a:srgbClr val="C678DD"/>
                </a:solidFill>
              </a:rPr>
              <a:t>const</a:t>
            </a:r>
            <a:r>
              <a:rPr>
                <a:solidFill>
                  <a:srgbClr val="BBBBBB"/>
                </a:solidFill>
              </a:rPr>
              <a:t> </a:t>
            </a:r>
            <a:r>
              <a:t>routes</a:t>
            </a:r>
            <a:r>
              <a:rPr>
                <a:solidFill>
                  <a:srgbClr val="BBBBBB"/>
                </a:solidFill>
              </a:rPr>
              <a:t> </a:t>
            </a:r>
            <a:r>
              <a:rPr>
                <a:solidFill>
                  <a:srgbClr val="56B6C2"/>
                </a:solidFill>
              </a:rPr>
              <a:t>=</a:t>
            </a:r>
            <a:r>
              <a:rPr>
                <a:solidFill>
                  <a:srgbClr val="BBBBBB"/>
                </a:solidFill>
              </a:rPr>
              <a:t> </a:t>
            </a:r>
            <a:r>
              <a:t>{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r>
              <a:rPr>
                <a:solidFill>
                  <a:srgbClr val="BBBBBB"/>
                </a:solidFill>
              </a:rPr>
              <a:t>  </a:t>
            </a:r>
            <a:r>
              <a:rPr>
                <a:solidFill>
                  <a:srgbClr val="98C379"/>
                </a:solidFill>
              </a:rPr>
              <a:t>'/'</a:t>
            </a:r>
            <a:r>
              <a:rPr>
                <a:solidFill>
                  <a:srgbClr val="56B6C2"/>
                </a:solidFill>
              </a:rPr>
              <a:t>:</a:t>
            </a:r>
            <a:r>
              <a:rPr>
                <a:solidFill>
                  <a:srgbClr val="BBBBBB"/>
                </a:solidFill>
              </a:rPr>
              <a:t> </a:t>
            </a:r>
            <a:r>
              <a:t>Home,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98C379"/>
                </a:solidFill>
              </a:defRPr>
            </a:pPr>
            <a:r>
              <a:rPr>
                <a:solidFill>
                  <a:srgbClr val="BBBBBB"/>
                </a:solidFill>
              </a:rPr>
              <a:t>  </a:t>
            </a:r>
            <a:r>
              <a:t>'/about'</a:t>
            </a:r>
            <a:r>
              <a:rPr>
                <a:solidFill>
                  <a:srgbClr val="56B6C2"/>
                </a:solidFill>
              </a:rPr>
              <a:t>:</a:t>
            </a:r>
            <a:r>
              <a:rPr>
                <a:solidFill>
                  <a:srgbClr val="BBBBBB"/>
                </a:solidFill>
              </a:rPr>
              <a:t> </a:t>
            </a:r>
            <a:r>
              <a:rPr>
                <a:solidFill>
                  <a:srgbClr val="ABB2BF"/>
                </a:solidFill>
              </a:rPr>
              <a:t>About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</a:defRPr>
            </a:pPr>
            <a:r>
              <a:t>}</a:t>
            </a: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D19A66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BBBBBB"/>
              </a:solidFill>
            </a:endParaRP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BBBBBB"/>
              </a:solidFill>
            </a:endParaRPr>
          </a:p>
        </p:txBody>
      </p:sp>
      <p:pic>
        <p:nvPicPr>
          <p:cNvPr id="25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9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0" name="13. dev tooling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13.</a:t>
            </a:r>
            <a:r>
              <a:t> dev tooling.</a:t>
            </a:r>
          </a:p>
        </p:txBody>
      </p:sp>
      <p:pic>
        <p:nvPicPr>
          <p:cNvPr id="26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  <p:pic>
        <p:nvPicPr>
          <p:cNvPr id="262" name="Captura de pantalla 2018-02-26 a las 11.35.34.png" descr="Captura de pantalla 2018-02-26 a las 11.35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93" y="3856206"/>
            <a:ext cx="18671332" cy="959608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65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6" name="14. hands on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14.</a:t>
            </a:r>
            <a:r>
              <a:t> hands on.</a:t>
            </a:r>
          </a:p>
        </p:txBody>
      </p:sp>
      <p:pic>
        <p:nvPicPr>
          <p:cNvPr id="26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  <p:pic>
        <p:nvPicPr>
          <p:cNvPr id="268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7691" y="2811952"/>
            <a:ext cx="731556" cy="731556"/>
          </a:xfrm>
          <a:prstGeom prst="rect">
            <a:avLst/>
          </a:prstGeom>
          <a:ln w="3175">
            <a:miter lim="400000"/>
          </a:ln>
        </p:spPr>
      </p:pic>
      <p:pic>
        <p:nvPicPr>
          <p:cNvPr id="269" name="giphy (4).gif" descr="giphy (4).gi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4231" y="5285184"/>
            <a:ext cx="8055538" cy="6041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72" name="Texto"/>
          <p:cNvSpPr txBox="1"/>
          <p:nvPr/>
        </p:nvSpPr>
        <p:spPr>
          <a:xfrm>
            <a:off x="3665374" y="4694290"/>
            <a:ext cx="17053253" cy="9465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 defTabSz="457200">
              <a:defRPr sz="3200">
                <a:solidFill>
                  <a:srgbClr val="FFFFFF"/>
                </a:solidFill>
              </a:defRPr>
            </a:pPr>
            <a:endParaRPr b="1">
              <a:solidFill>
                <a:srgbClr val="CE1C00"/>
              </a:solidFill>
            </a:endParaRPr>
          </a:p>
        </p:txBody>
      </p:sp>
      <p:grpSp>
        <p:nvGrpSpPr>
          <p:cNvPr id="277" name="Grupo"/>
          <p:cNvGrpSpPr/>
          <p:nvPr/>
        </p:nvGrpSpPr>
        <p:grpSpPr>
          <a:xfrm>
            <a:off x="1363273" y="6862965"/>
            <a:ext cx="19780526" cy="988561"/>
            <a:chOff x="0" y="0"/>
            <a:chExt cx="19780525" cy="988560"/>
          </a:xfrm>
        </p:grpSpPr>
        <p:sp>
          <p:nvSpPr>
            <p:cNvPr id="274" name="thanks for your attention."/>
            <p:cNvSpPr txBox="1"/>
            <p:nvPr/>
          </p:nvSpPr>
          <p:spPr>
            <a:xfrm>
              <a:off x="0" y="29"/>
              <a:ext cx="19780526" cy="9885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 algn="ctr" defTabSz="594360">
                <a:lnSpc>
                  <a:spcPct val="80000"/>
                </a:lnSpc>
                <a:defRPr sz="7200" b="1"/>
              </a:pPr>
              <a:r>
                <a:rPr dirty="0"/>
                <a:t>thanks for your</a:t>
              </a:r>
              <a:r>
                <a:rPr dirty="0">
                  <a:solidFill>
                    <a:srgbClr val="41B883"/>
                  </a:solidFill>
                </a:rPr>
                <a:t> </a:t>
              </a:r>
              <a:r>
                <a:rPr dirty="0">
                  <a:solidFill>
                    <a:srgbClr val="F2D075"/>
                  </a:solidFill>
                </a:rPr>
                <a:t>attention</a:t>
              </a:r>
              <a:r>
                <a:rPr dirty="0"/>
                <a:t>.</a:t>
              </a:r>
            </a:p>
          </p:txBody>
        </p:sp>
        <p:pic>
          <p:nvPicPr>
            <p:cNvPr id="275" name="Imagen" descr="Imagen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459817" y="0"/>
              <a:ext cx="988561" cy="98856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76" name="Imagen" descr="Imagen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616417" y="0"/>
              <a:ext cx="988562" cy="98856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2" name="about to tokiota."/>
          <p:cNvSpPr txBox="1"/>
          <p:nvPr/>
        </p:nvSpPr>
        <p:spPr>
          <a:xfrm>
            <a:off x="1010795" y="2683479"/>
            <a:ext cx="12013622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defTabSz="594360">
              <a:lnSpc>
                <a:spcPct val="80000"/>
              </a:lnSpc>
              <a:defRPr sz="7200" b="1"/>
            </a:lvl1pPr>
          </a:lstStyle>
          <a:p>
            <a:r>
              <a:rPr dirty="0" smtClean="0"/>
              <a:t>about </a:t>
            </a:r>
            <a:r>
              <a:rPr dirty="0"/>
              <a:t>tokiota.</a:t>
            </a:r>
          </a:p>
        </p:txBody>
      </p:sp>
      <p:sp>
        <p:nvSpPr>
          <p:cNvPr id="53" name="Software company in bcn &amp; madrid"/>
          <p:cNvSpPr txBox="1"/>
          <p:nvPr/>
        </p:nvSpPr>
        <p:spPr>
          <a:xfrm>
            <a:off x="3456318" y="4440023"/>
            <a:ext cx="11843121" cy="823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Software company in bcn &amp; madrid</a:t>
            </a:r>
          </a:p>
        </p:txBody>
      </p:sp>
      <p:sp>
        <p:nvSpPr>
          <p:cNvPr id="54" name="Microsoft technologies…"/>
          <p:cNvSpPr txBox="1"/>
          <p:nvPr/>
        </p:nvSpPr>
        <p:spPr>
          <a:xfrm>
            <a:off x="3383165" y="5567980"/>
            <a:ext cx="12960095" cy="599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Microsoft technologies</a:t>
            </a:r>
            <a:br/>
            <a:r>
              <a:t/>
            </a:r>
            <a:br/>
            <a:endParaRPr/>
          </a:p>
          <a:p>
            <a:r>
              <a:t>4 departaments</a:t>
            </a:r>
          </a:p>
          <a:p>
            <a:pPr lvl="5"/>
            <a:endParaRPr/>
          </a:p>
          <a:p>
            <a:endParaRPr/>
          </a:p>
          <a:p>
            <a:r>
              <a:t>70+ in </a:t>
            </a:r>
            <a:r>
              <a:rPr b="1"/>
              <a:t>Barcelona</a:t>
            </a:r>
            <a:r>
              <a:t>, 20+ in </a:t>
            </a:r>
            <a:r>
              <a:rPr b="1"/>
              <a:t>Madrid</a:t>
            </a:r>
            <a:r>
              <a:t/>
            </a:r>
            <a:br/>
            <a:endParaRPr/>
          </a:p>
        </p:txBody>
      </p:sp>
      <p:grpSp>
        <p:nvGrpSpPr>
          <p:cNvPr id="57" name="Grupo"/>
          <p:cNvGrpSpPr/>
          <p:nvPr/>
        </p:nvGrpSpPr>
        <p:grpSpPr>
          <a:xfrm>
            <a:off x="3209267" y="9996000"/>
            <a:ext cx="10209222" cy="1137038"/>
            <a:chOff x="0" y="0"/>
            <a:chExt cx="10209221" cy="1137036"/>
          </a:xfrm>
        </p:grpSpPr>
        <p:pic>
          <p:nvPicPr>
            <p:cNvPr id="55" name="Imagen" descr="Imagen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37037" cy="113703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6" name="@tokiotait"/>
            <p:cNvSpPr txBox="1"/>
            <p:nvPr/>
          </p:nvSpPr>
          <p:spPr>
            <a:xfrm>
              <a:off x="1403775" y="156950"/>
              <a:ext cx="8805447" cy="8231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>
                <a:lnSpc>
                  <a:spcPct val="80000"/>
                </a:lnSpc>
                <a:defRPr sz="5000"/>
              </a:lvl1pPr>
            </a:lstStyle>
            <a:p>
              <a:r>
                <a:t>@tokiotait</a:t>
              </a:r>
            </a:p>
          </p:txBody>
        </p:sp>
      </p:grpSp>
      <p:sp>
        <p:nvSpPr>
          <p:cNvPr id="58" name="Development Infrastructure…"/>
          <p:cNvSpPr txBox="1"/>
          <p:nvPr/>
        </p:nvSpPr>
        <p:spPr>
          <a:xfrm>
            <a:off x="7982531" y="6441087"/>
            <a:ext cx="4278413" cy="23769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Development</a:t>
            </a:r>
            <a:br/>
            <a:r>
              <a:t>Infrastructure</a:t>
            </a:r>
          </a:p>
          <a:p>
            <a:r>
              <a:t>Sharepoint</a:t>
            </a:r>
          </a:p>
          <a:p>
            <a:r>
              <a:t>Big Data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1" name="Línea"/>
          <p:cNvSpPr/>
          <p:nvPr/>
        </p:nvSpPr>
        <p:spPr>
          <a:xfrm>
            <a:off x="2966340" y="8425577"/>
            <a:ext cx="2142433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66" name="Grupo"/>
          <p:cNvGrpSpPr/>
          <p:nvPr/>
        </p:nvGrpSpPr>
        <p:grpSpPr>
          <a:xfrm>
            <a:off x="5348825" y="7955038"/>
            <a:ext cx="6042499" cy="2333070"/>
            <a:chOff x="-307753" y="5033884"/>
            <a:chExt cx="6042497" cy="2333068"/>
          </a:xfrm>
        </p:grpSpPr>
        <p:sp>
          <p:nvSpPr>
            <p:cNvPr id="62" name="Grupo"/>
            <p:cNvSpPr txBox="1"/>
            <p:nvPr/>
          </p:nvSpPr>
          <p:spPr>
            <a:xfrm>
              <a:off x="-307754" y="6266341"/>
              <a:ext cx="6042499" cy="11006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ctr">
                <a:defRPr b="1"/>
              </a:lvl1pPr>
            </a:lstStyle>
            <a:p>
              <a:r>
                <a:t>what is vuejs and cli</a:t>
              </a:r>
            </a:p>
          </p:txBody>
        </p:sp>
        <p:grpSp>
          <p:nvGrpSpPr>
            <p:cNvPr id="65" name="Grupo"/>
            <p:cNvGrpSpPr/>
            <p:nvPr/>
          </p:nvGrpSpPr>
          <p:grpSpPr>
            <a:xfrm>
              <a:off x="2293226" y="5033884"/>
              <a:ext cx="840540" cy="840541"/>
              <a:chOff x="0" y="0"/>
              <a:chExt cx="840539" cy="840539"/>
            </a:xfrm>
          </p:grpSpPr>
          <p:sp>
            <p:nvSpPr>
              <p:cNvPr id="63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4" name="01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grpSp>
        <p:nvGrpSpPr>
          <p:cNvPr id="71" name="Grupo"/>
          <p:cNvGrpSpPr/>
          <p:nvPr/>
        </p:nvGrpSpPr>
        <p:grpSpPr>
          <a:xfrm>
            <a:off x="7958912" y="6472248"/>
            <a:ext cx="7011156" cy="2313876"/>
            <a:chOff x="-812710" y="3583584"/>
            <a:chExt cx="7011154" cy="2313875"/>
          </a:xfrm>
        </p:grpSpPr>
        <p:sp>
          <p:nvSpPr>
            <p:cNvPr id="67" name="Grupo"/>
            <p:cNvSpPr txBox="1"/>
            <p:nvPr/>
          </p:nvSpPr>
          <p:spPr>
            <a:xfrm>
              <a:off x="-812711" y="3583584"/>
              <a:ext cx="7011156" cy="12770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 lnSpcReduction="10000"/>
            </a:bodyPr>
            <a:lstStyle>
              <a:lvl1pPr algn="ctr">
                <a:defRPr b="1"/>
              </a:lvl1pPr>
            </a:lstStyle>
            <a:p>
              <a:r>
                <a:t>composing with components</a:t>
              </a:r>
            </a:p>
          </p:txBody>
        </p:sp>
        <p:grpSp>
          <p:nvGrpSpPr>
            <p:cNvPr id="70" name="Grupo"/>
            <p:cNvGrpSpPr/>
            <p:nvPr/>
          </p:nvGrpSpPr>
          <p:grpSpPr>
            <a:xfrm>
              <a:off x="2293226" y="5056920"/>
              <a:ext cx="840540" cy="840540"/>
              <a:chOff x="0" y="0"/>
              <a:chExt cx="840539" cy="840539"/>
            </a:xfrm>
          </p:grpSpPr>
          <p:sp>
            <p:nvSpPr>
              <p:cNvPr id="68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9" name="02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76" name="Grupo"/>
          <p:cNvGrpSpPr/>
          <p:nvPr/>
        </p:nvGrpSpPr>
        <p:grpSpPr>
          <a:xfrm>
            <a:off x="10580204" y="7979895"/>
            <a:ext cx="7788537" cy="2345094"/>
            <a:chOff x="-1171729" y="5056920"/>
            <a:chExt cx="7788536" cy="2345093"/>
          </a:xfrm>
        </p:grpSpPr>
        <p:sp>
          <p:nvSpPr>
            <p:cNvPr id="72" name="Grupo"/>
            <p:cNvSpPr txBox="1"/>
            <p:nvPr/>
          </p:nvSpPr>
          <p:spPr>
            <a:xfrm>
              <a:off x="-1171730" y="6232798"/>
              <a:ext cx="7788537" cy="116921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ctr">
                <a:defRPr b="1"/>
              </a:lvl1pPr>
            </a:lstStyle>
            <a:p>
              <a:r>
                <a:t>general syntax</a:t>
              </a:r>
            </a:p>
          </p:txBody>
        </p:sp>
        <p:grpSp>
          <p:nvGrpSpPr>
            <p:cNvPr id="75" name="Grupo"/>
            <p:cNvGrpSpPr/>
            <p:nvPr/>
          </p:nvGrpSpPr>
          <p:grpSpPr>
            <a:xfrm>
              <a:off x="2293226" y="5056920"/>
              <a:ext cx="840540" cy="840540"/>
              <a:chOff x="0" y="0"/>
              <a:chExt cx="840539" cy="840539"/>
            </a:xfrm>
          </p:grpSpPr>
          <p:sp>
            <p:nvSpPr>
              <p:cNvPr id="73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74" name="03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81" name="Grupo"/>
          <p:cNvGrpSpPr/>
          <p:nvPr/>
        </p:nvGrpSpPr>
        <p:grpSpPr>
          <a:xfrm>
            <a:off x="13590440" y="6618343"/>
            <a:ext cx="7938813" cy="2171852"/>
            <a:chOff x="-1276539" y="3727858"/>
            <a:chExt cx="7938812" cy="2171850"/>
          </a:xfrm>
        </p:grpSpPr>
        <p:grpSp>
          <p:nvGrpSpPr>
            <p:cNvPr id="79" name="Grupo"/>
            <p:cNvGrpSpPr/>
            <p:nvPr/>
          </p:nvGrpSpPr>
          <p:grpSpPr>
            <a:xfrm>
              <a:off x="2272597" y="5059169"/>
              <a:ext cx="840540" cy="840540"/>
              <a:chOff x="0" y="0"/>
              <a:chExt cx="840539" cy="840539"/>
            </a:xfrm>
          </p:grpSpPr>
          <p:sp>
            <p:nvSpPr>
              <p:cNvPr id="77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78" name="04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04</a:t>
                </a:r>
              </a:p>
            </p:txBody>
          </p:sp>
        </p:grpSp>
        <p:sp>
          <p:nvSpPr>
            <p:cNvPr id="80" name="Grupo"/>
            <p:cNvSpPr txBox="1"/>
            <p:nvPr/>
          </p:nvSpPr>
          <p:spPr>
            <a:xfrm>
              <a:off x="-1276540" y="3727858"/>
              <a:ext cx="7938813" cy="9885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ctr">
                <a:defRPr b="1"/>
              </a:lvl1pPr>
            </a:lstStyle>
            <a:p>
              <a:r>
                <a:t>data, props and methods</a:t>
              </a:r>
            </a:p>
          </p:txBody>
        </p:sp>
      </p:grpSp>
      <p:pic>
        <p:nvPicPr>
          <p:cNvPr id="8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954" y="6504792"/>
            <a:ext cx="1472325" cy="1472324"/>
          </a:xfrm>
          <a:prstGeom prst="rect">
            <a:avLst/>
          </a:prstGeom>
          <a:ln w="3175">
            <a:miter lim="400000"/>
          </a:ln>
        </p:spPr>
      </p:pic>
      <p:sp>
        <p:nvSpPr>
          <p:cNvPr id="83" name="agenda."/>
          <p:cNvSpPr txBox="1"/>
          <p:nvPr/>
        </p:nvSpPr>
        <p:spPr>
          <a:xfrm>
            <a:off x="1010795" y="2683479"/>
            <a:ext cx="5426993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defTabSz="594360">
              <a:lnSpc>
                <a:spcPct val="80000"/>
              </a:lnSpc>
              <a:defRPr sz="7200" b="1"/>
            </a:lvl1pPr>
          </a:lstStyle>
          <a:p>
            <a:r>
              <a:t>agenda.</a:t>
            </a:r>
          </a:p>
        </p:txBody>
      </p:sp>
      <p:sp>
        <p:nvSpPr>
          <p:cNvPr id="84" name="START"/>
          <p:cNvSpPr txBox="1"/>
          <p:nvPr/>
        </p:nvSpPr>
        <p:spPr>
          <a:xfrm>
            <a:off x="-3148166" y="8168756"/>
            <a:ext cx="5426993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r">
              <a:defRPr b="1">
                <a:solidFill>
                  <a:srgbClr val="343650"/>
                </a:solidFill>
              </a:defRPr>
            </a:lvl1pPr>
          </a:lstStyle>
          <a:p>
            <a:r>
              <a:t>START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87" name="Línea"/>
          <p:cNvSpPr/>
          <p:nvPr/>
        </p:nvSpPr>
        <p:spPr>
          <a:xfrm>
            <a:off x="-6678" y="8425577"/>
            <a:ext cx="24397355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92" name="Grupo"/>
          <p:cNvGrpSpPr/>
          <p:nvPr/>
        </p:nvGrpSpPr>
        <p:grpSpPr>
          <a:xfrm>
            <a:off x="4109127" y="7955038"/>
            <a:ext cx="8521894" cy="2277014"/>
            <a:chOff x="-1547450" y="5033884"/>
            <a:chExt cx="8521893" cy="2277012"/>
          </a:xfrm>
        </p:grpSpPr>
        <p:sp>
          <p:nvSpPr>
            <p:cNvPr id="88" name="Grupo"/>
            <p:cNvSpPr txBox="1"/>
            <p:nvPr/>
          </p:nvSpPr>
          <p:spPr>
            <a:xfrm>
              <a:off x="-1547451" y="6322397"/>
              <a:ext cx="8521894" cy="9885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ctr">
                <a:defRPr b="1"/>
              </a:lvl1pPr>
            </a:lstStyle>
            <a:p>
              <a:r>
                <a:t>loops and conditionals</a:t>
              </a:r>
            </a:p>
          </p:txBody>
        </p:sp>
        <p:grpSp>
          <p:nvGrpSpPr>
            <p:cNvPr id="91" name="Grupo"/>
            <p:cNvGrpSpPr/>
            <p:nvPr/>
          </p:nvGrpSpPr>
          <p:grpSpPr>
            <a:xfrm>
              <a:off x="2293226" y="5033884"/>
              <a:ext cx="840540" cy="840541"/>
              <a:chOff x="0" y="0"/>
              <a:chExt cx="840539" cy="840539"/>
            </a:xfrm>
          </p:grpSpPr>
          <p:sp>
            <p:nvSpPr>
              <p:cNvPr id="89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0" name="05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97" name="Grupo"/>
          <p:cNvGrpSpPr/>
          <p:nvPr/>
        </p:nvGrpSpPr>
        <p:grpSpPr>
          <a:xfrm>
            <a:off x="8878794" y="6472248"/>
            <a:ext cx="5171393" cy="2313876"/>
            <a:chOff x="107170" y="3583583"/>
            <a:chExt cx="5171392" cy="2313875"/>
          </a:xfrm>
        </p:grpSpPr>
        <p:sp>
          <p:nvSpPr>
            <p:cNvPr id="93" name="Grupo"/>
            <p:cNvSpPr txBox="1"/>
            <p:nvPr/>
          </p:nvSpPr>
          <p:spPr>
            <a:xfrm>
              <a:off x="107170" y="3583583"/>
              <a:ext cx="5171393" cy="127705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 lnSpcReduction="10000"/>
            </a:bodyPr>
            <a:lstStyle>
              <a:lvl1pPr algn="ctr">
                <a:defRPr b="1"/>
              </a:lvl1pPr>
            </a:lstStyle>
            <a:p>
              <a:r>
                <a:t>handling user inputs</a:t>
              </a:r>
            </a:p>
          </p:txBody>
        </p:sp>
        <p:grpSp>
          <p:nvGrpSpPr>
            <p:cNvPr id="96" name="Grupo"/>
            <p:cNvGrpSpPr/>
            <p:nvPr/>
          </p:nvGrpSpPr>
          <p:grpSpPr>
            <a:xfrm>
              <a:off x="2293226" y="5056920"/>
              <a:ext cx="840540" cy="840540"/>
              <a:chOff x="0" y="0"/>
              <a:chExt cx="840539" cy="840539"/>
            </a:xfrm>
          </p:grpSpPr>
          <p:sp>
            <p:nvSpPr>
              <p:cNvPr id="94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5" name="06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06</a:t>
                </a:r>
              </a:p>
            </p:txBody>
          </p:sp>
        </p:grpSp>
      </p:grpSp>
      <p:grpSp>
        <p:nvGrpSpPr>
          <p:cNvPr id="102" name="Grupo"/>
          <p:cNvGrpSpPr/>
          <p:nvPr/>
        </p:nvGrpSpPr>
        <p:grpSpPr>
          <a:xfrm>
            <a:off x="11182103" y="7979895"/>
            <a:ext cx="6584739" cy="2254737"/>
            <a:chOff x="-569830" y="5056920"/>
            <a:chExt cx="6584738" cy="2254736"/>
          </a:xfrm>
        </p:grpSpPr>
        <p:sp>
          <p:nvSpPr>
            <p:cNvPr id="98" name="Grupo"/>
            <p:cNvSpPr txBox="1"/>
            <p:nvPr/>
          </p:nvSpPr>
          <p:spPr>
            <a:xfrm>
              <a:off x="-569831" y="6323155"/>
              <a:ext cx="6584739" cy="9885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ctr">
                <a:defRPr b="1"/>
              </a:lvl1pPr>
            </a:lstStyle>
            <a:p>
              <a:r>
                <a:t>lifecycle hooks</a:t>
              </a:r>
            </a:p>
          </p:txBody>
        </p:sp>
        <p:grpSp>
          <p:nvGrpSpPr>
            <p:cNvPr id="101" name="Grupo"/>
            <p:cNvGrpSpPr/>
            <p:nvPr/>
          </p:nvGrpSpPr>
          <p:grpSpPr>
            <a:xfrm>
              <a:off x="2293226" y="5056920"/>
              <a:ext cx="840540" cy="840540"/>
              <a:chOff x="0" y="0"/>
              <a:chExt cx="840539" cy="840539"/>
            </a:xfrm>
          </p:grpSpPr>
          <p:sp>
            <p:nvSpPr>
              <p:cNvPr id="99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0" name="07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07</a:t>
                </a:r>
              </a:p>
            </p:txBody>
          </p:sp>
        </p:grpSp>
      </p:grpSp>
      <p:grpSp>
        <p:nvGrpSpPr>
          <p:cNvPr id="107" name="Grupo"/>
          <p:cNvGrpSpPr/>
          <p:nvPr/>
        </p:nvGrpSpPr>
        <p:grpSpPr>
          <a:xfrm>
            <a:off x="14249759" y="6491343"/>
            <a:ext cx="6620175" cy="2298852"/>
            <a:chOff x="-617220" y="3600858"/>
            <a:chExt cx="6620174" cy="2298850"/>
          </a:xfrm>
        </p:grpSpPr>
        <p:grpSp>
          <p:nvGrpSpPr>
            <p:cNvPr id="105" name="Grupo"/>
            <p:cNvGrpSpPr/>
            <p:nvPr/>
          </p:nvGrpSpPr>
          <p:grpSpPr>
            <a:xfrm>
              <a:off x="2272597" y="5059169"/>
              <a:ext cx="840540" cy="840540"/>
              <a:chOff x="0" y="0"/>
              <a:chExt cx="840539" cy="840539"/>
            </a:xfrm>
          </p:grpSpPr>
          <p:sp>
            <p:nvSpPr>
              <p:cNvPr id="103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4" name="08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08</a:t>
                </a:r>
              </a:p>
            </p:txBody>
          </p:sp>
        </p:grpSp>
        <p:sp>
          <p:nvSpPr>
            <p:cNvPr id="106" name="Grupo"/>
            <p:cNvSpPr txBox="1"/>
            <p:nvPr/>
          </p:nvSpPr>
          <p:spPr>
            <a:xfrm>
              <a:off x="-617221" y="3600858"/>
              <a:ext cx="6620175" cy="9885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ctr">
                <a:defRPr b="1"/>
              </a:lvl1pPr>
            </a:lstStyle>
            <a:p>
              <a:r>
                <a:t>template syntax</a:t>
              </a:r>
            </a:p>
          </p:txBody>
        </p:sp>
      </p:grpSp>
      <p:pic>
        <p:nvPicPr>
          <p:cNvPr id="10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954" y="6504792"/>
            <a:ext cx="1472325" cy="1472324"/>
          </a:xfrm>
          <a:prstGeom prst="rect">
            <a:avLst/>
          </a:prstGeom>
          <a:ln w="3175">
            <a:miter lim="400000"/>
          </a:ln>
        </p:spPr>
      </p:pic>
      <p:sp>
        <p:nvSpPr>
          <p:cNvPr id="109" name="agenda."/>
          <p:cNvSpPr txBox="1"/>
          <p:nvPr/>
        </p:nvSpPr>
        <p:spPr>
          <a:xfrm>
            <a:off x="1010795" y="2683479"/>
            <a:ext cx="5426993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defTabSz="594360">
              <a:lnSpc>
                <a:spcPct val="80000"/>
              </a:lnSpc>
              <a:defRPr sz="7200" b="1"/>
            </a:lvl1pPr>
          </a:lstStyle>
          <a:p>
            <a:r>
              <a:t>agenda.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12" name="Línea"/>
          <p:cNvSpPr/>
          <p:nvPr/>
        </p:nvSpPr>
        <p:spPr>
          <a:xfrm>
            <a:off x="-6678" y="8425577"/>
            <a:ext cx="24397355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17" name="Grupo"/>
          <p:cNvGrpSpPr/>
          <p:nvPr/>
        </p:nvGrpSpPr>
        <p:grpSpPr>
          <a:xfrm>
            <a:off x="5656578" y="7955038"/>
            <a:ext cx="5426992" cy="2277014"/>
            <a:chOff x="0" y="5033884"/>
            <a:chExt cx="5426991" cy="2277012"/>
          </a:xfrm>
        </p:grpSpPr>
        <p:sp>
          <p:nvSpPr>
            <p:cNvPr id="113" name="Grupo"/>
            <p:cNvSpPr txBox="1"/>
            <p:nvPr/>
          </p:nvSpPr>
          <p:spPr>
            <a:xfrm>
              <a:off x="0" y="6322397"/>
              <a:ext cx="5426992" cy="9885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ctr">
                <a:defRPr b="1"/>
              </a:lvl1pPr>
            </a:lstStyle>
            <a:p>
              <a:r>
                <a:t>directives</a:t>
              </a:r>
            </a:p>
          </p:txBody>
        </p:sp>
        <p:grpSp>
          <p:nvGrpSpPr>
            <p:cNvPr id="116" name="Grupo"/>
            <p:cNvGrpSpPr/>
            <p:nvPr/>
          </p:nvGrpSpPr>
          <p:grpSpPr>
            <a:xfrm>
              <a:off x="2293226" y="5033884"/>
              <a:ext cx="840540" cy="840541"/>
              <a:chOff x="0" y="0"/>
              <a:chExt cx="840539" cy="840539"/>
            </a:xfrm>
          </p:grpSpPr>
          <p:sp>
            <p:nvSpPr>
              <p:cNvPr id="114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5" name="09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09</a:t>
                </a:r>
              </a:p>
            </p:txBody>
          </p:sp>
        </p:grpSp>
      </p:grpSp>
      <p:grpSp>
        <p:nvGrpSpPr>
          <p:cNvPr id="122" name="Grupo"/>
          <p:cNvGrpSpPr/>
          <p:nvPr/>
        </p:nvGrpSpPr>
        <p:grpSpPr>
          <a:xfrm>
            <a:off x="7958912" y="6472248"/>
            <a:ext cx="7011156" cy="2313876"/>
            <a:chOff x="-812710" y="3583583"/>
            <a:chExt cx="7011154" cy="2313875"/>
          </a:xfrm>
        </p:grpSpPr>
        <p:sp>
          <p:nvSpPr>
            <p:cNvPr id="118" name="Grupo"/>
            <p:cNvSpPr txBox="1"/>
            <p:nvPr/>
          </p:nvSpPr>
          <p:spPr>
            <a:xfrm>
              <a:off x="-812711" y="3583583"/>
              <a:ext cx="7011156" cy="127705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ctr">
                <a:defRPr b="1"/>
              </a:lvl1pPr>
            </a:lstStyle>
            <a:p>
              <a:r>
                <a:t>computed</a:t>
              </a:r>
            </a:p>
          </p:txBody>
        </p:sp>
        <p:grpSp>
          <p:nvGrpSpPr>
            <p:cNvPr id="121" name="Grupo"/>
            <p:cNvGrpSpPr/>
            <p:nvPr/>
          </p:nvGrpSpPr>
          <p:grpSpPr>
            <a:xfrm>
              <a:off x="2293226" y="5056920"/>
              <a:ext cx="840540" cy="840540"/>
              <a:chOff x="0" y="0"/>
              <a:chExt cx="840539" cy="840539"/>
            </a:xfrm>
          </p:grpSpPr>
          <p:sp>
            <p:nvSpPr>
              <p:cNvPr id="119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20" name="10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10</a:t>
                </a:r>
              </a:p>
            </p:txBody>
          </p:sp>
        </p:grpSp>
      </p:grpSp>
      <p:grpSp>
        <p:nvGrpSpPr>
          <p:cNvPr id="127" name="Grupo"/>
          <p:cNvGrpSpPr/>
          <p:nvPr/>
        </p:nvGrpSpPr>
        <p:grpSpPr>
          <a:xfrm>
            <a:off x="11182103" y="7979895"/>
            <a:ext cx="6584739" cy="2254737"/>
            <a:chOff x="-569830" y="5056920"/>
            <a:chExt cx="6584738" cy="2254736"/>
          </a:xfrm>
        </p:grpSpPr>
        <p:sp>
          <p:nvSpPr>
            <p:cNvPr id="123" name="Grupo"/>
            <p:cNvSpPr txBox="1"/>
            <p:nvPr/>
          </p:nvSpPr>
          <p:spPr>
            <a:xfrm>
              <a:off x="-569831" y="6323155"/>
              <a:ext cx="6584739" cy="9885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ctr">
                <a:defRPr b="1"/>
              </a:lvl1pPr>
            </a:lstStyle>
            <a:p>
              <a:r>
                <a:t>watchers</a:t>
              </a:r>
            </a:p>
          </p:txBody>
        </p:sp>
        <p:grpSp>
          <p:nvGrpSpPr>
            <p:cNvPr id="126" name="Grupo"/>
            <p:cNvGrpSpPr/>
            <p:nvPr/>
          </p:nvGrpSpPr>
          <p:grpSpPr>
            <a:xfrm>
              <a:off x="2293226" y="5056920"/>
              <a:ext cx="840540" cy="840540"/>
              <a:chOff x="0" y="0"/>
              <a:chExt cx="840539" cy="840539"/>
            </a:xfrm>
          </p:grpSpPr>
          <p:sp>
            <p:nvSpPr>
              <p:cNvPr id="124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25" name="11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11</a:t>
                </a:r>
              </a:p>
            </p:txBody>
          </p:sp>
        </p:grpSp>
      </p:grpSp>
      <p:grpSp>
        <p:nvGrpSpPr>
          <p:cNvPr id="132" name="Grupo"/>
          <p:cNvGrpSpPr/>
          <p:nvPr/>
        </p:nvGrpSpPr>
        <p:grpSpPr>
          <a:xfrm>
            <a:off x="14846350" y="6618343"/>
            <a:ext cx="5426993" cy="2171852"/>
            <a:chOff x="-20628" y="3727858"/>
            <a:chExt cx="5426991" cy="2171850"/>
          </a:xfrm>
        </p:grpSpPr>
        <p:grpSp>
          <p:nvGrpSpPr>
            <p:cNvPr id="130" name="Grupo"/>
            <p:cNvGrpSpPr/>
            <p:nvPr/>
          </p:nvGrpSpPr>
          <p:grpSpPr>
            <a:xfrm>
              <a:off x="2272597" y="5059169"/>
              <a:ext cx="840540" cy="840540"/>
              <a:chOff x="0" y="0"/>
              <a:chExt cx="840539" cy="840539"/>
            </a:xfrm>
          </p:grpSpPr>
          <p:sp>
            <p:nvSpPr>
              <p:cNvPr id="128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29" name="12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12</a:t>
                </a:r>
              </a:p>
            </p:txBody>
          </p:sp>
        </p:grpSp>
        <p:sp>
          <p:nvSpPr>
            <p:cNvPr id="131" name="Grupo"/>
            <p:cNvSpPr txBox="1"/>
            <p:nvPr/>
          </p:nvSpPr>
          <p:spPr>
            <a:xfrm>
              <a:off x="-20629" y="3727858"/>
              <a:ext cx="5426992" cy="9885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ctr">
                <a:defRPr b="1"/>
              </a:lvl1pPr>
            </a:lstStyle>
            <a:p>
              <a:r>
                <a:t>routing</a:t>
              </a:r>
            </a:p>
          </p:txBody>
        </p:sp>
      </p:grpSp>
      <p:pic>
        <p:nvPicPr>
          <p:cNvPr id="133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954" y="6504792"/>
            <a:ext cx="1472325" cy="1472324"/>
          </a:xfrm>
          <a:prstGeom prst="rect">
            <a:avLst/>
          </a:prstGeom>
          <a:ln w="3175">
            <a:miter lim="400000"/>
          </a:ln>
        </p:spPr>
      </p:pic>
      <p:sp>
        <p:nvSpPr>
          <p:cNvPr id="134" name="agenda."/>
          <p:cNvSpPr txBox="1"/>
          <p:nvPr/>
        </p:nvSpPr>
        <p:spPr>
          <a:xfrm>
            <a:off x="1010795" y="2683479"/>
            <a:ext cx="5426993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defTabSz="594360">
              <a:lnSpc>
                <a:spcPct val="80000"/>
              </a:lnSpc>
              <a:defRPr sz="7200" b="1"/>
            </a:lvl1pPr>
          </a:lstStyle>
          <a:p>
            <a:r>
              <a:t>agenda.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7" name="Línea"/>
          <p:cNvSpPr/>
          <p:nvPr/>
        </p:nvSpPr>
        <p:spPr>
          <a:xfrm>
            <a:off x="-6678" y="8425577"/>
            <a:ext cx="18932504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42" name="Grupo"/>
          <p:cNvGrpSpPr/>
          <p:nvPr/>
        </p:nvGrpSpPr>
        <p:grpSpPr>
          <a:xfrm>
            <a:off x="5656578" y="7955038"/>
            <a:ext cx="5426992" cy="2277014"/>
            <a:chOff x="0" y="5033884"/>
            <a:chExt cx="5426991" cy="2277012"/>
          </a:xfrm>
        </p:grpSpPr>
        <p:sp>
          <p:nvSpPr>
            <p:cNvPr id="138" name="Grupo"/>
            <p:cNvSpPr txBox="1"/>
            <p:nvPr/>
          </p:nvSpPr>
          <p:spPr>
            <a:xfrm>
              <a:off x="0" y="6322397"/>
              <a:ext cx="5426992" cy="9885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ctr">
                <a:defRPr b="1"/>
              </a:lvl1pPr>
            </a:lstStyle>
            <a:p>
              <a:r>
                <a:t>dev tooling</a:t>
              </a:r>
            </a:p>
          </p:txBody>
        </p:sp>
        <p:grpSp>
          <p:nvGrpSpPr>
            <p:cNvPr id="141" name="Grupo"/>
            <p:cNvGrpSpPr/>
            <p:nvPr/>
          </p:nvGrpSpPr>
          <p:grpSpPr>
            <a:xfrm>
              <a:off x="2293226" y="5033884"/>
              <a:ext cx="840540" cy="840541"/>
              <a:chOff x="0" y="0"/>
              <a:chExt cx="840539" cy="840539"/>
            </a:xfrm>
          </p:grpSpPr>
          <p:sp>
            <p:nvSpPr>
              <p:cNvPr id="139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0" name="13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13</a:t>
                </a:r>
              </a:p>
            </p:txBody>
          </p:sp>
        </p:grpSp>
      </p:grpSp>
      <p:grpSp>
        <p:nvGrpSpPr>
          <p:cNvPr id="149" name="Grupo"/>
          <p:cNvGrpSpPr/>
          <p:nvPr/>
        </p:nvGrpSpPr>
        <p:grpSpPr>
          <a:xfrm>
            <a:off x="7958912" y="6472248"/>
            <a:ext cx="7011156" cy="2313876"/>
            <a:chOff x="-812710" y="3583583"/>
            <a:chExt cx="7011154" cy="2313875"/>
          </a:xfrm>
        </p:grpSpPr>
        <p:grpSp>
          <p:nvGrpSpPr>
            <p:cNvPr id="145" name="Grupo"/>
            <p:cNvGrpSpPr/>
            <p:nvPr/>
          </p:nvGrpSpPr>
          <p:grpSpPr>
            <a:xfrm>
              <a:off x="-812711" y="3583583"/>
              <a:ext cx="7011156" cy="1277050"/>
              <a:chOff x="-26651" y="3358059"/>
              <a:chExt cx="7011154" cy="1277048"/>
            </a:xfrm>
          </p:grpSpPr>
          <p:sp>
            <p:nvSpPr>
              <p:cNvPr id="143" name="hands on"/>
              <p:cNvSpPr txBox="1"/>
              <p:nvPr/>
            </p:nvSpPr>
            <p:spPr>
              <a:xfrm>
                <a:off x="-26652" y="3358059"/>
                <a:ext cx="7011156" cy="127705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normAutofit/>
              </a:bodyPr>
              <a:lstStyle>
                <a:lvl1pPr algn="ctr">
                  <a:defRPr b="1"/>
                </a:lvl1pPr>
              </a:lstStyle>
              <a:p>
                <a:r>
                  <a:t>hands on</a:t>
                </a:r>
              </a:p>
            </p:txBody>
          </p:sp>
          <p:pic>
            <p:nvPicPr>
              <p:cNvPr id="144" name="Imagen" descr="Imagen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920108" y="3368724"/>
                <a:ext cx="511672" cy="51167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grpSp>
          <p:nvGrpSpPr>
            <p:cNvPr id="148" name="Grupo"/>
            <p:cNvGrpSpPr/>
            <p:nvPr/>
          </p:nvGrpSpPr>
          <p:grpSpPr>
            <a:xfrm>
              <a:off x="2293226" y="5056920"/>
              <a:ext cx="840540" cy="840540"/>
              <a:chOff x="0" y="0"/>
              <a:chExt cx="840539" cy="840539"/>
            </a:xfrm>
          </p:grpSpPr>
          <p:sp>
            <p:nvSpPr>
              <p:cNvPr id="146" name="Círculo"/>
              <p:cNvSpPr/>
              <p:nvPr/>
            </p:nvSpPr>
            <p:spPr>
              <a:xfrm>
                <a:off x="0" y="0"/>
                <a:ext cx="840540" cy="840540"/>
              </a:xfrm>
              <a:prstGeom prst="ellipse">
                <a:avLst/>
              </a:prstGeom>
              <a:gradFill flip="none" rotWithShape="1">
                <a:gsLst>
                  <a:gs pos="0">
                    <a:srgbClr val="41B883"/>
                  </a:gs>
                  <a:gs pos="100000">
                    <a:srgbClr val="266C4C"/>
                  </a:gs>
                </a:gsLst>
                <a:lin ang="2911681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7" name="14"/>
              <p:cNvSpPr txBox="1"/>
              <p:nvPr/>
            </p:nvSpPr>
            <p:spPr>
              <a:xfrm>
                <a:off x="211735" y="233754"/>
                <a:ext cx="417069" cy="4191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ctr">
                  <a:lnSpc>
                    <a:spcPct val="80000"/>
                  </a:lnSpc>
                  <a:defRPr sz="2000" b="1"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14</a:t>
                </a:r>
              </a:p>
            </p:txBody>
          </p:sp>
        </p:grpSp>
      </p:grpSp>
      <p:pic>
        <p:nvPicPr>
          <p:cNvPr id="15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954" y="6504792"/>
            <a:ext cx="1472325" cy="1472324"/>
          </a:xfrm>
          <a:prstGeom prst="rect">
            <a:avLst/>
          </a:prstGeom>
          <a:ln w="3175">
            <a:miter lim="400000"/>
          </a:ln>
        </p:spPr>
      </p:pic>
      <p:sp>
        <p:nvSpPr>
          <p:cNvPr id="151" name="agenda."/>
          <p:cNvSpPr txBox="1"/>
          <p:nvPr/>
        </p:nvSpPr>
        <p:spPr>
          <a:xfrm>
            <a:off x="1010795" y="2683479"/>
            <a:ext cx="5426993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defTabSz="594360">
              <a:lnSpc>
                <a:spcPct val="80000"/>
              </a:lnSpc>
              <a:defRPr sz="7200" b="1"/>
            </a:lvl1pPr>
          </a:lstStyle>
          <a:p>
            <a:r>
              <a:t>agenda.</a:t>
            </a:r>
          </a:p>
        </p:txBody>
      </p:sp>
      <p:sp>
        <p:nvSpPr>
          <p:cNvPr id="152" name="ROSES"/>
          <p:cNvSpPr txBox="1"/>
          <p:nvPr/>
        </p:nvSpPr>
        <p:spPr>
          <a:xfrm>
            <a:off x="15281889" y="7931326"/>
            <a:ext cx="5426992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r">
              <a:defRPr b="1">
                <a:solidFill>
                  <a:srgbClr val="343650"/>
                </a:solidFill>
              </a:defRPr>
            </a:lvl1pPr>
          </a:lstStyle>
          <a:p>
            <a:r>
              <a:t>ROSES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5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6" name="01. what is vue js and cli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01. </a:t>
            </a:r>
            <a:r>
              <a:t>what is vue js and cli.</a:t>
            </a:r>
          </a:p>
        </p:txBody>
      </p:sp>
      <p:sp>
        <p:nvSpPr>
          <p:cNvPr id="157" name="Vue is a progressive framework for building user interfaces.…"/>
          <p:cNvSpPr txBox="1"/>
          <p:nvPr/>
        </p:nvSpPr>
        <p:spPr>
          <a:xfrm>
            <a:off x="1304061" y="5462933"/>
            <a:ext cx="19319769" cy="47645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r>
              <a:t>Vue is a </a:t>
            </a:r>
            <a:r>
              <a:rPr>
                <a:solidFill>
                  <a:srgbClr val="41B883"/>
                </a:solidFill>
              </a:rPr>
              <a:t>progressive framework</a:t>
            </a:r>
            <a:r>
              <a:t> for building user interfaces.</a:t>
            </a:r>
          </a:p>
          <a:p>
            <a:endParaRPr/>
          </a:p>
          <a:p>
            <a:r>
              <a:t>The core library is focused on the </a:t>
            </a:r>
            <a:r>
              <a:rPr>
                <a:solidFill>
                  <a:srgbClr val="41B883"/>
                </a:solidFill>
              </a:rPr>
              <a:t>view layer only</a:t>
            </a:r>
            <a:r>
              <a:t>, and is easy to integrate </a:t>
            </a:r>
          </a:p>
          <a:p>
            <a:endParaRPr/>
          </a:p>
          <a:p>
            <a:r>
              <a:t>Vue is also perfectly capable of powering sophisticated </a:t>
            </a:r>
            <a:r>
              <a:rPr>
                <a:solidFill>
                  <a:srgbClr val="41B883"/>
                </a:solidFill>
              </a:rPr>
              <a:t>Single-Page Applications</a:t>
            </a:r>
            <a:r>
              <a:t>.</a:t>
            </a:r>
          </a:p>
        </p:txBody>
      </p:sp>
      <p:pic>
        <p:nvPicPr>
          <p:cNvPr id="15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61" name="Línea"/>
          <p:cNvSpPr/>
          <p:nvPr/>
        </p:nvSpPr>
        <p:spPr>
          <a:xfrm>
            <a:off x="-501537" y="3961904"/>
            <a:ext cx="2142059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2" name="01. what is vue js and cli."/>
          <p:cNvSpPr txBox="1"/>
          <p:nvPr/>
        </p:nvSpPr>
        <p:spPr>
          <a:xfrm>
            <a:off x="1010795" y="2683479"/>
            <a:ext cx="19780527" cy="9885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594360">
              <a:lnSpc>
                <a:spcPct val="80000"/>
              </a:lnSpc>
              <a:defRPr sz="7200" b="1"/>
            </a:pPr>
            <a:r>
              <a:rPr>
                <a:solidFill>
                  <a:srgbClr val="41B883"/>
                </a:solidFill>
              </a:rPr>
              <a:t>01. </a:t>
            </a:r>
            <a:r>
              <a:t>what is vue js and cli.</a:t>
            </a:r>
          </a:p>
        </p:txBody>
      </p:sp>
      <p:sp>
        <p:nvSpPr>
          <p:cNvPr id="163" name="cli means command line interface, it allows us to create vuejs applications out of the box, without losing time in the configuration.…"/>
          <p:cNvSpPr txBox="1"/>
          <p:nvPr/>
        </p:nvSpPr>
        <p:spPr>
          <a:xfrm>
            <a:off x="899355" y="4665092"/>
            <a:ext cx="20003408" cy="43858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r>
              <a:rPr dirty="0"/>
              <a:t>cli means </a:t>
            </a:r>
            <a:r>
              <a:rPr dirty="0">
                <a:solidFill>
                  <a:srgbClr val="41B883"/>
                </a:solidFill>
              </a:rPr>
              <a:t>command line interface</a:t>
            </a:r>
            <a:r>
              <a:rPr dirty="0"/>
              <a:t>, it allows us to create vuejs applications out of the box, without losing time in the configuration.</a:t>
            </a:r>
          </a:p>
          <a:p>
            <a:endParaRPr dirty="0"/>
          </a:p>
          <a:p>
            <a:pPr>
              <a:defRPr>
                <a:solidFill>
                  <a:srgbClr val="E3E5FF"/>
                </a:solidFill>
              </a:defRPr>
            </a:pPr>
            <a:r>
              <a:rPr dirty="0"/>
              <a:t>npm install @vue/cli</a:t>
            </a:r>
          </a:p>
          <a:p>
            <a:endParaRPr dirty="0"/>
          </a:p>
          <a:p>
            <a:pPr>
              <a:defRPr>
                <a:solidFill>
                  <a:srgbClr val="E3E5FF"/>
                </a:solidFill>
              </a:defRPr>
            </a:pPr>
            <a:r>
              <a:rPr lang="es-ES" dirty="0" smtClean="0"/>
              <a:t>v</a:t>
            </a:r>
            <a:r>
              <a:rPr dirty="0" smtClean="0"/>
              <a:t>ue </a:t>
            </a:r>
            <a:r>
              <a:rPr dirty="0"/>
              <a:t>create project-name</a:t>
            </a:r>
          </a:p>
          <a:p>
            <a:endParaRPr dirty="0"/>
          </a:p>
        </p:txBody>
      </p:sp>
      <p:pic>
        <p:nvPicPr>
          <p:cNvPr id="16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6799" y="3225742"/>
            <a:ext cx="1472324" cy="1472324"/>
          </a:xfrm>
          <a:prstGeom prst="rect">
            <a:avLst/>
          </a:prstGeom>
          <a:ln w="3175">
            <a:miter lim="400000"/>
          </a:ln>
        </p:spPr>
      </p:pic>
      <p:pic>
        <p:nvPicPr>
          <p:cNvPr id="165" name="Captura de pantalla 2018-02-22 a las 3.32.57.png" descr="Captura de pantalla 2018-02-22 a las 3.3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8697" y="5334182"/>
            <a:ext cx="13803106" cy="816458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C2B617"/>
      </a:dk1>
      <a:lt1>
        <a:srgbClr val="ABADC2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ABADC2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ABADC2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637</Words>
  <Application>Microsoft Macintosh PowerPoint</Application>
  <PresentationFormat>Personalizado</PresentationFormat>
  <Paragraphs>206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Avenir Heavy</vt:lpstr>
      <vt:lpstr>Avenir Next</vt:lpstr>
      <vt:lpstr>Avenir Next Demi Bold</vt:lpstr>
      <vt:lpstr>Consolas</vt:lpstr>
      <vt:lpstr>Helvetica</vt:lpstr>
      <vt:lpstr>Helvetica Light</vt:lpstr>
      <vt:lpstr>Helvetica Neue</vt:lpstr>
      <vt:lpstr>Menlo</vt:lpstr>
      <vt:lpstr>Roboto</vt:lpstr>
      <vt:lpstr>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Usuario de Microsoft Office</cp:lastModifiedBy>
  <cp:revision>6</cp:revision>
  <dcterms:modified xsi:type="dcterms:W3CDTF">2018-05-14T00:22:29Z</dcterms:modified>
</cp:coreProperties>
</file>